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710" r:id="rId3"/>
    <p:sldId id="867" r:id="rId4"/>
    <p:sldId id="869" r:id="rId5"/>
    <p:sldId id="868" r:id="rId6"/>
    <p:sldId id="870" r:id="rId7"/>
    <p:sldId id="871" r:id="rId8"/>
    <p:sldId id="872" r:id="rId9"/>
    <p:sldId id="711" r:id="rId10"/>
    <p:sldId id="418" r:id="rId11"/>
    <p:sldId id="874" r:id="rId12"/>
    <p:sldId id="866"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93" d="100"/>
          <a:sy n="93" d="100"/>
        </p:scale>
        <p:origin x="7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#93-e</a:t>
            </a:r>
          </a:p>
          <a:p>
            <a:r>
              <a:rPr lang="de-DE" sz="1200" b="1" kern="1200" dirty="0">
                <a:solidFill>
                  <a:schemeClr val="tx1"/>
                </a:solidFill>
                <a:latin typeface="Arial "/>
                <a:ea typeface="+mn-ea"/>
                <a:cs typeface="Arial" panose="020B0604020202020204" pitchFamily="34" charset="0"/>
              </a:rPr>
              <a:t>14 – 20 Sep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SP-211093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SP-211093</a:t>
            </a:r>
            <a:r>
              <a:rPr lang="en-GB" altLang="de-DE" sz="1200" dirty="0">
                <a:solidFill>
                  <a:schemeClr val="bg1"/>
                </a:solidFill>
              </a:rPr>
              <a:t>: TSG SA #93-e e-meeting, </a:t>
            </a:r>
            <a:r>
              <a:rPr lang="en-US" altLang="de-DE" sz="1200" dirty="0">
                <a:solidFill>
                  <a:schemeClr val="bg1"/>
                </a:solidFill>
              </a:rPr>
              <a:t>14 – 20 Sep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www.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01.zip" TargetMode="External"/><Relationship Id="rId3" Type="http://schemas.openxmlformats.org/officeDocument/2006/relationships/hyperlink" Target="https://www.3gpp.org/ftp/tsg_sa/WG2_Arch/TSGS2_146E_Electronic_2021-08/Docs/S2-2106796.zip" TargetMode="External"/><Relationship Id="rId7" Type="http://schemas.openxmlformats.org/officeDocument/2006/relationships/hyperlink" Target="https://www.3gpp.org/ftp/tsg_sa/WG2_Arch/TSGS2_146E_Electronic_2021-08/Docs/S2-2106800.zip" TargetMode="External"/><Relationship Id="rId2" Type="http://schemas.openxmlformats.org/officeDocument/2006/relationships/hyperlink" Target="https://www.3gpp.org/ftp/tsg_sa/WG2_Arch/TSGS2_146E_Electronic_2021-08/Docs/S2-2106795.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799.zip" TargetMode="External"/><Relationship Id="rId5" Type="http://schemas.openxmlformats.org/officeDocument/2006/relationships/hyperlink" Target="https://www.3gpp.org/ftp/tsg_sa/WG2_Arch/TSGS2_146E_Electronic_2021-08/Docs/S2-2106798.zip" TargetMode="External"/><Relationship Id="rId10" Type="http://schemas.openxmlformats.org/officeDocument/2006/relationships/hyperlink" Target="https://www.3gpp.org/ftp/tsg_sa/WG2_Arch/TSGS2_146E_Electronic_2021-08/Docs/S2-2106803.zip" TargetMode="External"/><Relationship Id="rId4" Type="http://schemas.openxmlformats.org/officeDocument/2006/relationships/hyperlink" Target="https://www.3gpp.org/ftp/tsg_sa/WG2_Arch/TSGS2_146E_Electronic_2021-08/Docs/S2-2106797.zip" TargetMode="External"/><Relationship Id="rId9" Type="http://schemas.openxmlformats.org/officeDocument/2006/relationships/hyperlink" Target="https://www.3gpp.org/ftp/tsg_sa/WG2_Arch/TSGS2_146E_Electronic_2021-08/Docs/S2-2106802.zip"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12.zip" TargetMode="External"/><Relationship Id="rId3" Type="http://schemas.openxmlformats.org/officeDocument/2006/relationships/hyperlink" Target="https://www.3gpp.org/ftp/tsg_sa/WG2_Arch/TSGS2_146E_Electronic_2021-08/Docs/S2-2106805.zip" TargetMode="External"/><Relationship Id="rId7" Type="http://schemas.openxmlformats.org/officeDocument/2006/relationships/hyperlink" Target="https://www.3gpp.org/ftp/tsg_sa/WG2_Arch/TSGS2_146E_Electronic_2021-08/Docs/S2-2106809.zip" TargetMode="External"/><Relationship Id="rId2" Type="http://schemas.openxmlformats.org/officeDocument/2006/relationships/hyperlink" Target="https://www.3gpp.org/ftp/tsg_sa/WG2_Arch/TSGS2_146E_Electronic_2021-08/Docs/S2-2106804.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808.zip" TargetMode="External"/><Relationship Id="rId5" Type="http://schemas.openxmlformats.org/officeDocument/2006/relationships/hyperlink" Target="https://www.3gpp.org/ftp/tsg_sa/WG2_Arch/TSGS2_146E_Electronic_2021-08/Docs/S2-2106807.zip" TargetMode="External"/><Relationship Id="rId10" Type="http://schemas.openxmlformats.org/officeDocument/2006/relationships/hyperlink" Target="https://www.3gpp.org/ftp/tsg_sa/WG2_Arch/TSGS2_146E_Electronic_2021-08/Docs/S2-2106811.zip" TargetMode="External"/><Relationship Id="rId4" Type="http://schemas.openxmlformats.org/officeDocument/2006/relationships/hyperlink" Target="https://www.3gpp.org/ftp/tsg_sa/WG2_Arch/TSGS2_146E_Electronic_2021-08/Docs/S2-2106806.zip" TargetMode="External"/><Relationship Id="rId9" Type="http://schemas.openxmlformats.org/officeDocument/2006/relationships/hyperlink" Target="https://www.3gpp.org/ftp/tsg_sa/WG2_Arch/TSGS2_146E_Electronic_2021-08/Docs/S2-2106810.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46E_Electronic_2021-08/Docs/S2-2106814.zip" TargetMode="External"/><Relationship Id="rId2" Type="http://schemas.openxmlformats.org/officeDocument/2006/relationships/hyperlink" Target="https://www.3gpp.org/ftp/tsg_sa/WG2_Arch/TSGS2_146E_Electronic_2021-08/Docs/S2-2106813.zip" TargetMode="External"/><Relationship Id="rId1" Type="http://schemas.openxmlformats.org/officeDocument/2006/relationships/slideLayout" Target="../slideLayouts/slideLayout2.xml"/><Relationship Id="rId5" Type="http://schemas.openxmlformats.org/officeDocument/2006/relationships/hyperlink" Target="https://www.3gpp.org/ftp/tsg_sa/WG2_Arch/TSGS2_146E_Electronic_2021-08/Docs/S2-2106816.zip" TargetMode="External"/><Relationship Id="rId4" Type="http://schemas.openxmlformats.org/officeDocument/2006/relationships/hyperlink" Target="https://www.3gpp.org/ftp/tsg_sa/WG2_Arch/TSGS2_146E_Electronic_2021-08/Docs/S2-2106815.zip"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5978.zip" TargetMode="External"/><Relationship Id="rId13" Type="http://schemas.openxmlformats.org/officeDocument/2006/relationships/hyperlink" Target="https://www.3gpp.org/ftp/tsg_sa/WG2_Arch/TSGS2_146E_Electronic_2021-08/Docs/S2-2106073.zip" TargetMode="External"/><Relationship Id="rId18" Type="http://schemas.openxmlformats.org/officeDocument/2006/relationships/hyperlink" Target="https://www.3gpp.org/ftp/tsg_sa/WG2_Arch/TSGS2_146E_Electronic_2021-08/Docs/S2-2106378.zip" TargetMode="External"/><Relationship Id="rId3" Type="http://schemas.openxmlformats.org/officeDocument/2006/relationships/hyperlink" Target="https://www.3gpp.org/ftp/tsg_sa/WG2_Arch/TSGS2_146E_Electronic_2021-08/Docs/S2-2105493.zip" TargetMode="External"/><Relationship Id="rId7" Type="http://schemas.openxmlformats.org/officeDocument/2006/relationships/hyperlink" Target="https://www.3gpp.org/ftp/tsg_sa/WG2_Arch/TSGS2_146E_Electronic_2021-08/Docs/S2-2105855.zip" TargetMode="External"/><Relationship Id="rId12" Type="http://schemas.openxmlformats.org/officeDocument/2006/relationships/hyperlink" Target="https://www.3gpp.org/ftp/tsg_sa/WG2_Arch/TSGS2_146E_Electronic_2021-08/Docs/S2-2106068.zip" TargetMode="External"/><Relationship Id="rId17" Type="http://schemas.openxmlformats.org/officeDocument/2006/relationships/hyperlink" Target="https://www.3gpp.org/ftp/tsg_sa/WG2_Arch/TSGS2_146E_Electronic_2021-08/Docs/S2-2106376.zip" TargetMode="External"/><Relationship Id="rId2" Type="http://schemas.openxmlformats.org/officeDocument/2006/relationships/hyperlink" Target="https://www.3gpp.org/ftp/tsg_sa/WG2_Arch/TSGS2_146E_Electronic_2021-08/Docs/S2-2105435.zip" TargetMode="External"/><Relationship Id="rId16" Type="http://schemas.openxmlformats.org/officeDocument/2006/relationships/hyperlink" Target="https://www.3gpp.org/ftp/tsg_sa/WG2_Arch/TSGS2_146E_Electronic_2021-08/Docs/S2-2106327.zip" TargetMode="External"/><Relationship Id="rId20" Type="http://schemas.openxmlformats.org/officeDocument/2006/relationships/hyperlink" Target="https://www.3gpp.org/ftp/tsg_sa/WG2_Arch/TSGS2_146E_Electronic_2021-08/Docs/S2-2106489.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5842.zip" TargetMode="External"/><Relationship Id="rId11" Type="http://schemas.openxmlformats.org/officeDocument/2006/relationships/hyperlink" Target="https://www.3gpp.org/ftp/tsg_sa/WG2_Arch/TSGS2_146E_Electronic_2021-08/Docs/S2-2106022.zip" TargetMode="External"/><Relationship Id="rId5" Type="http://schemas.openxmlformats.org/officeDocument/2006/relationships/hyperlink" Target="https://www.3gpp.org/ftp/tsg_sa/WG2_Arch/TSGS2_146E_Electronic_2021-08/Docs/S2-2105610.zip" TargetMode="External"/><Relationship Id="rId15" Type="http://schemas.openxmlformats.org/officeDocument/2006/relationships/hyperlink" Target="https://www.3gpp.org/ftp/tsg_sa/WG2_Arch/TSGS2_146E_Electronic_2021-08/Docs/S2-2106322.zip" TargetMode="External"/><Relationship Id="rId10" Type="http://schemas.openxmlformats.org/officeDocument/2006/relationships/hyperlink" Target="https://www.3gpp.org/ftp/tsg_sa/WG2_Arch/TSGS2_146E_Electronic_2021-08/Docs/S2-2106009.zip" TargetMode="External"/><Relationship Id="rId19" Type="http://schemas.openxmlformats.org/officeDocument/2006/relationships/hyperlink" Target="https://www.3gpp.org/ftp/tsg_sa/WG2_Arch/TSGS2_146E_Electronic_2021-08/Docs/S2-2106451.zip" TargetMode="External"/><Relationship Id="rId4" Type="http://schemas.openxmlformats.org/officeDocument/2006/relationships/hyperlink" Target="https://www.3gpp.org/ftp/tsg_sa/WG2_Arch/TSGS2_146E_Electronic_2021-08/Docs/S2-2105500.zip" TargetMode="External"/><Relationship Id="rId9" Type="http://schemas.openxmlformats.org/officeDocument/2006/relationships/hyperlink" Target="https://www.3gpp.org/ftp/tsg_sa/WG2_Arch/TSGS2_146E_Electronic_2021-08/Docs/S2-2105997.zip" TargetMode="External"/><Relationship Id="rId14" Type="http://schemas.openxmlformats.org/officeDocument/2006/relationships/hyperlink" Target="https://www.3gpp.org/ftp/tsg_sa/WG2_Arch/TSGS2_146E_Electronic_2021-08/Docs/S2-2106296.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126.zip" TargetMode="External"/><Relationship Id="rId3" Type="http://schemas.openxmlformats.org/officeDocument/2006/relationships/hyperlink" Target="https://www.3gpp.org/ftp/tsg_sa/WG2_Arch/TSGS2_146E_Electronic_2021-08/Docs/S2-2105448.zip" TargetMode="External"/><Relationship Id="rId7" Type="http://schemas.openxmlformats.org/officeDocument/2006/relationships/hyperlink" Target="https://www.3gpp.org/ftp/tsg_sa/WG2_Arch/TSGS2_146E_Electronic_2021-08/Docs/S2-2106397.zip" TargetMode="External"/><Relationship Id="rId2" Type="http://schemas.openxmlformats.org/officeDocument/2006/relationships/hyperlink" Target="https://www.3gpp.org/ftp/tsg_sa/WG2_Arch/TSGS2_146E_Electronic_2021-08/Docs/S2-2106240.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067.zip" TargetMode="External"/><Relationship Id="rId5" Type="http://schemas.openxmlformats.org/officeDocument/2006/relationships/hyperlink" Target="https://www.3gpp.org/ftp/tsg_sa/WG2_Arch/TSGS2_146E_Electronic_2021-08/Docs/S2-2105974.zip" TargetMode="External"/><Relationship Id="rId4" Type="http://schemas.openxmlformats.org/officeDocument/2006/relationships/hyperlink" Target="https://www.3gpp.org/ftp/tsg_sa/WG2_Arch/TSGS2_146E_Electronic_2021-08/Docs/S2-2106497.zip" TargetMode="External"/><Relationship Id="rId9" Type="http://schemas.openxmlformats.org/officeDocument/2006/relationships/hyperlink" Target="https://www.3gpp.org/ftp/tsg_sa/WG2_Arch/TSGS2_146E_Electronic_2021-08/Docs/S2-2106196.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200150" y="4256689"/>
            <a:ext cx="6400800" cy="1143335"/>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062801" y="1848923"/>
            <a:ext cx="6997428"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Rel-18 Status and </a:t>
            </a:r>
          </a:p>
          <a:p>
            <a:pPr algn="ctr">
              <a:defRPr/>
            </a:pPr>
            <a:r>
              <a:rPr lang="en-GB" sz="5200" b="1" dirty="0">
                <a:solidFill>
                  <a:srgbClr val="FF3300"/>
                </a:solidFill>
                <a:effectLst>
                  <a:outerShdw blurRad="38100" dist="38100" dir="2700000" algn="tl">
                    <a:srgbClr val="C0C0C0"/>
                  </a:outerShdw>
                </a:effectLst>
                <a:latin typeface="Calibri" pitchFamily="34" charset="0"/>
              </a:rPr>
              <a:t>Planning Considerations </a:t>
            </a:r>
          </a:p>
          <a:p>
            <a:pPr algn="ctr">
              <a:defRPr/>
            </a:pP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a:extLst>
              <a:ext uri="{FF2B5EF4-FFF2-40B4-BE49-F238E27FC236}">
                <a16:creationId xmlns:a16="http://schemas.microsoft.com/office/drawing/2014/main" id="{FF241D90-EA81-4173-B499-9C19FB22A70A}"/>
              </a:ext>
            </a:extLst>
          </p:cNvPr>
          <p:cNvCxnSpPr/>
          <p:nvPr/>
        </p:nvCxnSpPr>
        <p:spPr>
          <a:xfrm flipH="1">
            <a:off x="8718948" y="238778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03809CF-F758-43FC-95EA-DCE599CE1D7D}"/>
              </a:ext>
            </a:extLst>
          </p:cNvPr>
          <p:cNvCxnSpPr/>
          <p:nvPr/>
        </p:nvCxnSpPr>
        <p:spPr>
          <a:xfrm flipH="1">
            <a:off x="7985523"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3BC34D2F-8C39-4A2F-83DD-85ED7202BD5B}"/>
              </a:ext>
            </a:extLst>
          </p:cNvPr>
          <p:cNvCxnSpPr/>
          <p:nvPr/>
        </p:nvCxnSpPr>
        <p:spPr>
          <a:xfrm flipH="1">
            <a:off x="1290638"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BA405682-8281-4BAC-8C46-01C187AA025E}"/>
              </a:ext>
            </a:extLst>
          </p:cNvPr>
          <p:cNvCxnSpPr/>
          <p:nvPr/>
        </p:nvCxnSpPr>
        <p:spPr>
          <a:xfrm flipH="1">
            <a:off x="2033587" y="239731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D7A5CFAA-FE00-42D2-805D-54248342BFEE}"/>
              </a:ext>
            </a:extLst>
          </p:cNvPr>
          <p:cNvCxnSpPr/>
          <p:nvPr/>
        </p:nvCxnSpPr>
        <p:spPr>
          <a:xfrm flipH="1">
            <a:off x="2775348" y="239731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0EC8AD87-4289-42A9-A647-4C295C28029F}"/>
              </a:ext>
            </a:extLst>
          </p:cNvPr>
          <p:cNvCxnSpPr/>
          <p:nvPr/>
        </p:nvCxnSpPr>
        <p:spPr>
          <a:xfrm flipH="1">
            <a:off x="3517107"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524E3377-D661-46CD-8F35-D1F361DD85ED}"/>
              </a:ext>
            </a:extLst>
          </p:cNvPr>
          <p:cNvCxnSpPr/>
          <p:nvPr/>
        </p:nvCxnSpPr>
        <p:spPr>
          <a:xfrm flipH="1">
            <a:off x="4258866"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2A8EF512-FF60-41A2-8FF9-D0EAFA0C7A94}"/>
              </a:ext>
            </a:extLst>
          </p:cNvPr>
          <p:cNvCxnSpPr/>
          <p:nvPr/>
        </p:nvCxnSpPr>
        <p:spPr>
          <a:xfrm flipH="1">
            <a:off x="5000625"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AAFD0216-1ADF-4877-A2C0-EDE5824BDA14}"/>
              </a:ext>
            </a:extLst>
          </p:cNvPr>
          <p:cNvCxnSpPr/>
          <p:nvPr/>
        </p:nvCxnSpPr>
        <p:spPr>
          <a:xfrm flipH="1">
            <a:off x="5742385"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D4F953C5-18E0-4C2B-B24D-34594DB6B7B4}"/>
              </a:ext>
            </a:extLst>
          </p:cNvPr>
          <p:cNvCxnSpPr/>
          <p:nvPr/>
        </p:nvCxnSpPr>
        <p:spPr>
          <a:xfrm flipH="1">
            <a:off x="6510338" y="239731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244B98EB-8068-4849-BCCC-35FDC4F33D49}"/>
              </a:ext>
            </a:extLst>
          </p:cNvPr>
          <p:cNvCxnSpPr/>
          <p:nvPr/>
        </p:nvCxnSpPr>
        <p:spPr>
          <a:xfrm flipH="1">
            <a:off x="7225904" y="2397310"/>
            <a:ext cx="26194" cy="2784872"/>
          </a:xfrm>
          <a:prstGeom prst="line">
            <a:avLst/>
          </a:prstGeom>
        </p:spPr>
        <p:style>
          <a:lnRef idx="1">
            <a:schemeClr val="dk1"/>
          </a:lnRef>
          <a:fillRef idx="0">
            <a:schemeClr val="dk1"/>
          </a:fillRef>
          <a:effectRef idx="0">
            <a:schemeClr val="dk1"/>
          </a:effectRef>
          <a:fontRef idx="minor">
            <a:schemeClr val="tx1"/>
          </a:fontRef>
        </p:style>
      </p:cxnSp>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02420" y="319088"/>
            <a:ext cx="6941272" cy="719719"/>
          </a:xfrm>
        </p:spPr>
        <p:txBody>
          <a:bodyPr/>
          <a:lstStyle/>
          <a:p>
            <a:pPr eaLnBrk="1" hangingPunct="1"/>
            <a:r>
              <a:rPr lang="en-US" altLang="en-US" b="1" dirty="0"/>
              <a:t>SA2 Rel-18 Timeline Considerations</a:t>
            </a:r>
          </a:p>
        </p:txBody>
      </p:sp>
      <p:sp>
        <p:nvSpPr>
          <p:cNvPr id="8204" name="TextBox 7">
            <a:extLst>
              <a:ext uri="{FF2B5EF4-FFF2-40B4-BE49-F238E27FC236}">
                <a16:creationId xmlns:a16="http://schemas.microsoft.com/office/drawing/2014/main" id="{30B90D6E-D152-4C5E-BDB1-98295339D7CE}"/>
              </a:ext>
            </a:extLst>
          </p:cNvPr>
          <p:cNvSpPr txBox="1">
            <a:spLocks noChangeArrowheads="1"/>
          </p:cNvSpPr>
          <p:nvPr/>
        </p:nvSpPr>
        <p:spPr bwMode="auto">
          <a:xfrm>
            <a:off x="961607" y="2004403"/>
            <a:ext cx="710451"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SA#92-e</a:t>
            </a:r>
          </a:p>
          <a:p>
            <a:pPr algn="ctr">
              <a:lnSpc>
                <a:spcPct val="100000"/>
              </a:lnSpc>
              <a:spcBef>
                <a:spcPct val="0"/>
              </a:spcBef>
              <a:buFontTx/>
              <a:buNone/>
            </a:pPr>
            <a:r>
              <a:rPr lang="en-US" altLang="en-US" sz="1050" dirty="0">
                <a:latin typeface="Arial" panose="020B0604020202020204" pitchFamily="34" charset="0"/>
              </a:rPr>
              <a:t>Q2/2021</a:t>
            </a:r>
          </a:p>
        </p:txBody>
      </p:sp>
      <p:sp>
        <p:nvSpPr>
          <p:cNvPr id="8205" name="TextBox 8">
            <a:extLst>
              <a:ext uri="{FF2B5EF4-FFF2-40B4-BE49-F238E27FC236}">
                <a16:creationId xmlns:a16="http://schemas.microsoft.com/office/drawing/2014/main" id="{003442B7-580C-4516-BE03-2FE5E043FD87}"/>
              </a:ext>
            </a:extLst>
          </p:cNvPr>
          <p:cNvSpPr txBox="1">
            <a:spLocks noChangeArrowheads="1"/>
          </p:cNvSpPr>
          <p:nvPr/>
        </p:nvSpPr>
        <p:spPr bwMode="auto">
          <a:xfrm>
            <a:off x="1709755"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SA#93e</a:t>
            </a:r>
          </a:p>
          <a:p>
            <a:pPr algn="ctr">
              <a:lnSpc>
                <a:spcPct val="100000"/>
              </a:lnSpc>
              <a:spcBef>
                <a:spcPct val="0"/>
              </a:spcBef>
              <a:buFontTx/>
              <a:buNone/>
            </a:pPr>
            <a:r>
              <a:rPr lang="en-US" altLang="en-US" sz="1050" dirty="0">
                <a:latin typeface="Arial" panose="020B0604020202020204" pitchFamily="34" charset="0"/>
              </a:rPr>
              <a:t>Q3/2021</a:t>
            </a:r>
          </a:p>
        </p:txBody>
      </p:sp>
      <p:sp>
        <p:nvSpPr>
          <p:cNvPr id="8206" name="TextBox 9">
            <a:extLst>
              <a:ext uri="{FF2B5EF4-FFF2-40B4-BE49-F238E27FC236}">
                <a16:creationId xmlns:a16="http://schemas.microsoft.com/office/drawing/2014/main" id="{090234FD-8768-49E2-BF3E-2D3A97BF0061}"/>
              </a:ext>
            </a:extLst>
          </p:cNvPr>
          <p:cNvSpPr txBox="1">
            <a:spLocks noChangeArrowheads="1"/>
          </p:cNvSpPr>
          <p:nvPr/>
        </p:nvSpPr>
        <p:spPr bwMode="auto">
          <a:xfrm>
            <a:off x="2449888" y="2004403"/>
            <a:ext cx="710451"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SA#94-e</a:t>
            </a:r>
          </a:p>
          <a:p>
            <a:pPr algn="ctr">
              <a:lnSpc>
                <a:spcPct val="100000"/>
              </a:lnSpc>
              <a:spcBef>
                <a:spcPct val="0"/>
              </a:spcBef>
              <a:buFontTx/>
              <a:buNone/>
            </a:pPr>
            <a:r>
              <a:rPr lang="en-US" altLang="en-US" sz="1050" dirty="0">
                <a:latin typeface="Arial" panose="020B0604020202020204" pitchFamily="34" charset="0"/>
              </a:rPr>
              <a:t>Q4/2021</a:t>
            </a:r>
          </a:p>
        </p:txBody>
      </p:sp>
      <p:sp>
        <p:nvSpPr>
          <p:cNvPr id="8207" name="TextBox 10">
            <a:extLst>
              <a:ext uri="{FF2B5EF4-FFF2-40B4-BE49-F238E27FC236}">
                <a16:creationId xmlns:a16="http://schemas.microsoft.com/office/drawing/2014/main" id="{B802BA0D-F8CE-4B37-9E7E-E542F262E6B4}"/>
              </a:ext>
            </a:extLst>
          </p:cNvPr>
          <p:cNvSpPr txBox="1">
            <a:spLocks noChangeArrowheads="1"/>
          </p:cNvSpPr>
          <p:nvPr/>
        </p:nvSpPr>
        <p:spPr bwMode="auto">
          <a:xfrm>
            <a:off x="3198036"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SA#95</a:t>
            </a:r>
          </a:p>
          <a:p>
            <a:pPr algn="ctr">
              <a:lnSpc>
                <a:spcPct val="100000"/>
              </a:lnSpc>
              <a:spcBef>
                <a:spcPct val="0"/>
              </a:spcBef>
              <a:buFontTx/>
              <a:buNone/>
            </a:pPr>
            <a:r>
              <a:rPr lang="en-US" altLang="en-US" sz="1050" dirty="0">
                <a:latin typeface="Arial" panose="020B0604020202020204" pitchFamily="34" charset="0"/>
              </a:rPr>
              <a:t>Q1/2022</a:t>
            </a:r>
          </a:p>
        </p:txBody>
      </p:sp>
      <p:sp>
        <p:nvSpPr>
          <p:cNvPr id="8208" name="TextBox 11">
            <a:extLst>
              <a:ext uri="{FF2B5EF4-FFF2-40B4-BE49-F238E27FC236}">
                <a16:creationId xmlns:a16="http://schemas.microsoft.com/office/drawing/2014/main" id="{57BAF312-8205-4730-8EC4-CBDF1D0AE889}"/>
              </a:ext>
            </a:extLst>
          </p:cNvPr>
          <p:cNvSpPr txBox="1">
            <a:spLocks noChangeArrowheads="1"/>
          </p:cNvSpPr>
          <p:nvPr/>
        </p:nvSpPr>
        <p:spPr bwMode="auto">
          <a:xfrm>
            <a:off x="3942176"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SA#96</a:t>
            </a:r>
          </a:p>
          <a:p>
            <a:pPr algn="ctr">
              <a:lnSpc>
                <a:spcPct val="100000"/>
              </a:lnSpc>
              <a:spcBef>
                <a:spcPct val="0"/>
              </a:spcBef>
              <a:buFontTx/>
              <a:buNone/>
            </a:pPr>
            <a:r>
              <a:rPr lang="en-US" altLang="en-US" sz="1050" dirty="0">
                <a:latin typeface="Arial" panose="020B0604020202020204" pitchFamily="34" charset="0"/>
              </a:rPr>
              <a:t>Q2/2022</a:t>
            </a:r>
          </a:p>
        </p:txBody>
      </p:sp>
      <p:sp>
        <p:nvSpPr>
          <p:cNvPr id="8209" name="TextBox 12">
            <a:extLst>
              <a:ext uri="{FF2B5EF4-FFF2-40B4-BE49-F238E27FC236}">
                <a16:creationId xmlns:a16="http://schemas.microsoft.com/office/drawing/2014/main" id="{2405ED53-88B8-437A-AB7E-41A56EC81778}"/>
              </a:ext>
            </a:extLst>
          </p:cNvPr>
          <p:cNvSpPr txBox="1">
            <a:spLocks noChangeArrowheads="1"/>
          </p:cNvSpPr>
          <p:nvPr/>
        </p:nvSpPr>
        <p:spPr bwMode="auto">
          <a:xfrm>
            <a:off x="4686317"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SA#97</a:t>
            </a:r>
          </a:p>
          <a:p>
            <a:pPr algn="ctr">
              <a:lnSpc>
                <a:spcPct val="100000"/>
              </a:lnSpc>
              <a:spcBef>
                <a:spcPct val="0"/>
              </a:spcBef>
              <a:buFontTx/>
              <a:buNone/>
            </a:pPr>
            <a:r>
              <a:rPr lang="en-US" altLang="en-US" sz="1050" dirty="0">
                <a:latin typeface="Arial" panose="020B0604020202020204" pitchFamily="34" charset="0"/>
              </a:rPr>
              <a:t>Q3/2022</a:t>
            </a:r>
          </a:p>
        </p:txBody>
      </p:sp>
      <p:sp>
        <p:nvSpPr>
          <p:cNvPr id="8210" name="TextBox 13">
            <a:extLst>
              <a:ext uri="{FF2B5EF4-FFF2-40B4-BE49-F238E27FC236}">
                <a16:creationId xmlns:a16="http://schemas.microsoft.com/office/drawing/2014/main" id="{ABB35BA3-9A6D-4298-9113-AD208ABA9A7A}"/>
              </a:ext>
            </a:extLst>
          </p:cNvPr>
          <p:cNvSpPr txBox="1">
            <a:spLocks noChangeArrowheads="1"/>
          </p:cNvSpPr>
          <p:nvPr/>
        </p:nvSpPr>
        <p:spPr bwMode="auto">
          <a:xfrm>
            <a:off x="5429862"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SA#98</a:t>
            </a:r>
          </a:p>
          <a:p>
            <a:pPr algn="ctr">
              <a:lnSpc>
                <a:spcPct val="100000"/>
              </a:lnSpc>
              <a:spcBef>
                <a:spcPct val="0"/>
              </a:spcBef>
              <a:buFontTx/>
              <a:buNone/>
            </a:pPr>
            <a:r>
              <a:rPr lang="en-US" altLang="en-US" sz="1050" dirty="0">
                <a:latin typeface="Arial" panose="020B0604020202020204" pitchFamily="34" charset="0"/>
              </a:rPr>
              <a:t>Q4/2022</a:t>
            </a:r>
          </a:p>
        </p:txBody>
      </p:sp>
      <p:sp>
        <p:nvSpPr>
          <p:cNvPr id="8211" name="TextBox 14">
            <a:extLst>
              <a:ext uri="{FF2B5EF4-FFF2-40B4-BE49-F238E27FC236}">
                <a16:creationId xmlns:a16="http://schemas.microsoft.com/office/drawing/2014/main" id="{5BF93B5D-83BA-4C68-8A8D-1C69564E0F2D}"/>
              </a:ext>
            </a:extLst>
          </p:cNvPr>
          <p:cNvSpPr txBox="1">
            <a:spLocks noChangeArrowheads="1"/>
          </p:cNvSpPr>
          <p:nvPr/>
        </p:nvSpPr>
        <p:spPr bwMode="auto">
          <a:xfrm>
            <a:off x="6174003"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SA#99</a:t>
            </a:r>
          </a:p>
          <a:p>
            <a:pPr algn="ctr">
              <a:lnSpc>
                <a:spcPct val="100000"/>
              </a:lnSpc>
              <a:spcBef>
                <a:spcPct val="0"/>
              </a:spcBef>
              <a:buFontTx/>
              <a:buNone/>
            </a:pPr>
            <a:r>
              <a:rPr lang="en-US" altLang="en-US" sz="1050" dirty="0">
                <a:latin typeface="Arial" panose="020B0604020202020204" pitchFamily="34" charset="0"/>
              </a:rPr>
              <a:t>Q1/2023</a:t>
            </a:r>
          </a:p>
        </p:txBody>
      </p:sp>
      <p:sp>
        <p:nvSpPr>
          <p:cNvPr id="18" name="Rounded Rectangle 17">
            <a:extLst>
              <a:ext uri="{FF2B5EF4-FFF2-40B4-BE49-F238E27FC236}">
                <a16:creationId xmlns:a16="http://schemas.microsoft.com/office/drawing/2014/main" id="{0FFD4A6F-6F2C-49A6-A28A-AA47BA06C83C}"/>
              </a:ext>
            </a:extLst>
          </p:cNvPr>
          <p:cNvSpPr/>
          <p:nvPr/>
        </p:nvSpPr>
        <p:spPr>
          <a:xfrm>
            <a:off x="990600" y="2491369"/>
            <a:ext cx="619125"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stage 2</a:t>
            </a:r>
          </a:p>
          <a:p>
            <a:pPr algn="ctr">
              <a:defRPr/>
            </a:pPr>
            <a:r>
              <a:rPr lang="en-US" sz="900" dirty="0"/>
              <a:t>freeze</a:t>
            </a:r>
          </a:p>
        </p:txBody>
      </p:sp>
      <p:sp>
        <p:nvSpPr>
          <p:cNvPr id="22" name="Rounded Rectangle 21">
            <a:extLst>
              <a:ext uri="{FF2B5EF4-FFF2-40B4-BE49-F238E27FC236}">
                <a16:creationId xmlns:a16="http://schemas.microsoft.com/office/drawing/2014/main" id="{7AAC7BF1-FD53-45E8-84FB-E187F3CCC80D}"/>
              </a:ext>
            </a:extLst>
          </p:cNvPr>
          <p:cNvSpPr/>
          <p:nvPr/>
        </p:nvSpPr>
        <p:spPr>
          <a:xfrm>
            <a:off x="3223022" y="2491369"/>
            <a:ext cx="617934"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stage 3</a:t>
            </a:r>
          </a:p>
          <a:p>
            <a:pPr algn="ctr">
              <a:defRPr/>
            </a:pPr>
            <a:r>
              <a:rPr lang="en-US" sz="900" dirty="0"/>
              <a:t>freeze</a:t>
            </a:r>
          </a:p>
        </p:txBody>
      </p:sp>
      <p:sp>
        <p:nvSpPr>
          <p:cNvPr id="23" name="Rounded Rectangle 22">
            <a:extLst>
              <a:ext uri="{FF2B5EF4-FFF2-40B4-BE49-F238E27FC236}">
                <a16:creationId xmlns:a16="http://schemas.microsoft.com/office/drawing/2014/main" id="{A154747A-DC62-40BC-ADCB-E9DEC7478D26}"/>
              </a:ext>
            </a:extLst>
          </p:cNvPr>
          <p:cNvSpPr/>
          <p:nvPr/>
        </p:nvSpPr>
        <p:spPr>
          <a:xfrm>
            <a:off x="3967163" y="2491369"/>
            <a:ext cx="617935" cy="60364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24" name="Rounded Rectangle 23">
            <a:extLst>
              <a:ext uri="{FF2B5EF4-FFF2-40B4-BE49-F238E27FC236}">
                <a16:creationId xmlns:a16="http://schemas.microsoft.com/office/drawing/2014/main" id="{ACA831D3-1419-4C65-AF2F-470FD8565C5C}"/>
              </a:ext>
            </a:extLst>
          </p:cNvPr>
          <p:cNvSpPr/>
          <p:nvPr/>
        </p:nvSpPr>
        <p:spPr>
          <a:xfrm>
            <a:off x="2478881" y="4079663"/>
            <a:ext cx="740569" cy="78761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25" name="Rounded Rectangle 24">
            <a:extLst>
              <a:ext uri="{FF2B5EF4-FFF2-40B4-BE49-F238E27FC236}">
                <a16:creationId xmlns:a16="http://schemas.microsoft.com/office/drawing/2014/main" id="{D16EDCB4-C722-4EF3-BB46-37C87911973E}"/>
              </a:ext>
            </a:extLst>
          </p:cNvPr>
          <p:cNvSpPr/>
          <p:nvPr/>
        </p:nvSpPr>
        <p:spPr>
          <a:xfrm>
            <a:off x="5419725" y="4079663"/>
            <a:ext cx="617935" cy="81618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freeze</a:t>
            </a:r>
          </a:p>
        </p:txBody>
      </p:sp>
      <p:sp>
        <p:nvSpPr>
          <p:cNvPr id="26" name="Rounded Rectangle 25">
            <a:extLst>
              <a:ext uri="{FF2B5EF4-FFF2-40B4-BE49-F238E27FC236}">
                <a16:creationId xmlns:a16="http://schemas.microsoft.com/office/drawing/2014/main" id="{1D2F82BC-0CFE-49F2-8729-87A9E2024BF5}"/>
              </a:ext>
            </a:extLst>
          </p:cNvPr>
          <p:cNvSpPr/>
          <p:nvPr/>
        </p:nvSpPr>
        <p:spPr>
          <a:xfrm>
            <a:off x="7631907" y="4079663"/>
            <a:ext cx="617935" cy="787612"/>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27" name="Rounded Rectangle 26">
            <a:extLst>
              <a:ext uri="{FF2B5EF4-FFF2-40B4-BE49-F238E27FC236}">
                <a16:creationId xmlns:a16="http://schemas.microsoft.com/office/drawing/2014/main" id="{01174AA3-6EAF-4B8F-B3B7-CDF256DC15D0}"/>
              </a:ext>
            </a:extLst>
          </p:cNvPr>
          <p:cNvSpPr/>
          <p:nvPr/>
        </p:nvSpPr>
        <p:spPr>
          <a:xfrm>
            <a:off x="1734741" y="4079663"/>
            <a:ext cx="703659" cy="7685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agreed</a:t>
            </a:r>
          </a:p>
        </p:txBody>
      </p:sp>
      <p:sp>
        <p:nvSpPr>
          <p:cNvPr id="8219" name="TextBox 27">
            <a:extLst>
              <a:ext uri="{FF2B5EF4-FFF2-40B4-BE49-F238E27FC236}">
                <a16:creationId xmlns:a16="http://schemas.microsoft.com/office/drawing/2014/main" id="{7DD08A72-6644-4816-8A31-D1C5A075C1EB}"/>
              </a:ext>
            </a:extLst>
          </p:cNvPr>
          <p:cNvSpPr txBox="1">
            <a:spLocks noChangeArrowheads="1"/>
          </p:cNvSpPr>
          <p:nvPr/>
        </p:nvSpPr>
        <p:spPr bwMode="auto">
          <a:xfrm>
            <a:off x="6918144"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SA#100</a:t>
            </a:r>
          </a:p>
          <a:p>
            <a:pPr algn="ctr">
              <a:lnSpc>
                <a:spcPct val="100000"/>
              </a:lnSpc>
              <a:spcBef>
                <a:spcPct val="0"/>
              </a:spcBef>
              <a:buFontTx/>
              <a:buNone/>
            </a:pPr>
            <a:r>
              <a:rPr lang="en-US" altLang="en-US" sz="1050" dirty="0">
                <a:latin typeface="Arial" panose="020B0604020202020204" pitchFamily="34" charset="0"/>
              </a:rPr>
              <a:t>Q2/2023</a:t>
            </a:r>
          </a:p>
        </p:txBody>
      </p:sp>
      <p:sp>
        <p:nvSpPr>
          <p:cNvPr id="29" name="Rounded Rectangle 28">
            <a:extLst>
              <a:ext uri="{FF2B5EF4-FFF2-40B4-BE49-F238E27FC236}">
                <a16:creationId xmlns:a16="http://schemas.microsoft.com/office/drawing/2014/main" id="{6C9AD48F-D2C6-4485-9931-D8D9D4BB0EAB}"/>
              </a:ext>
            </a:extLst>
          </p:cNvPr>
          <p:cNvSpPr/>
          <p:nvPr/>
        </p:nvSpPr>
        <p:spPr>
          <a:xfrm>
            <a:off x="1685925" y="3236701"/>
            <a:ext cx="733425"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30" name="Rounded Rectangle 29">
            <a:extLst>
              <a:ext uri="{FF2B5EF4-FFF2-40B4-BE49-F238E27FC236}">
                <a16:creationId xmlns:a16="http://schemas.microsoft.com/office/drawing/2014/main" id="{8CA4E4E3-1916-4C55-B9A3-8E7AB56BB106}"/>
              </a:ext>
            </a:extLst>
          </p:cNvPr>
          <p:cNvSpPr/>
          <p:nvPr/>
        </p:nvSpPr>
        <p:spPr>
          <a:xfrm>
            <a:off x="904875" y="3236701"/>
            <a:ext cx="723899"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8222" name="TextBox 19">
            <a:extLst>
              <a:ext uri="{FF2B5EF4-FFF2-40B4-BE49-F238E27FC236}">
                <a16:creationId xmlns:a16="http://schemas.microsoft.com/office/drawing/2014/main" id="{5D741657-1EA1-4BBC-B64E-94A1DD2A910D}"/>
              </a:ext>
            </a:extLst>
          </p:cNvPr>
          <p:cNvSpPr txBox="1">
            <a:spLocks noChangeArrowheads="1"/>
          </p:cNvSpPr>
          <p:nvPr/>
        </p:nvSpPr>
        <p:spPr bwMode="auto">
          <a:xfrm>
            <a:off x="72629" y="4127288"/>
            <a:ext cx="901209"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Schedule</a:t>
            </a:r>
          </a:p>
          <a:p>
            <a:pPr>
              <a:lnSpc>
                <a:spcPct val="100000"/>
              </a:lnSpc>
              <a:spcBef>
                <a:spcPct val="0"/>
              </a:spcBef>
              <a:buFontTx/>
              <a:buNone/>
            </a:pPr>
            <a:r>
              <a:rPr lang="en-US" altLang="en-US" sz="1000" dirty="0">
                <a:latin typeface="Arial" panose="020B0604020202020204" pitchFamily="34" charset="0"/>
              </a:rPr>
              <a:t>(preliminary</a:t>
            </a:r>
            <a:r>
              <a:rPr lang="en-US" altLang="en-US" sz="1100" dirty="0">
                <a:latin typeface="Arial" panose="020B0604020202020204" pitchFamily="34" charset="0"/>
              </a:rPr>
              <a:t>)</a:t>
            </a:r>
          </a:p>
        </p:txBody>
      </p:sp>
      <p:sp>
        <p:nvSpPr>
          <p:cNvPr id="32" name="Rounded Rectangle 31">
            <a:extLst>
              <a:ext uri="{FF2B5EF4-FFF2-40B4-BE49-F238E27FC236}">
                <a16:creationId xmlns:a16="http://schemas.microsoft.com/office/drawing/2014/main" id="{D4F38839-B79E-4285-A06C-9FCF01BE4753}"/>
              </a:ext>
            </a:extLst>
          </p:cNvPr>
          <p:cNvSpPr/>
          <p:nvPr/>
        </p:nvSpPr>
        <p:spPr>
          <a:xfrm>
            <a:off x="2478880" y="3236701"/>
            <a:ext cx="702469" cy="602456"/>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8224" name="TextBox 32">
            <a:extLst>
              <a:ext uri="{FF2B5EF4-FFF2-40B4-BE49-F238E27FC236}">
                <a16:creationId xmlns:a16="http://schemas.microsoft.com/office/drawing/2014/main" id="{98A7F14C-CC0C-4B93-88D2-6603E33D757E}"/>
              </a:ext>
            </a:extLst>
          </p:cNvPr>
          <p:cNvSpPr txBox="1">
            <a:spLocks noChangeArrowheads="1"/>
          </p:cNvSpPr>
          <p:nvPr/>
        </p:nvSpPr>
        <p:spPr bwMode="auto">
          <a:xfrm>
            <a:off x="72629" y="2611622"/>
            <a:ext cx="7505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40" name="Curved Connector 39">
            <a:extLst>
              <a:ext uri="{FF2B5EF4-FFF2-40B4-BE49-F238E27FC236}">
                <a16:creationId xmlns:a16="http://schemas.microsoft.com/office/drawing/2014/main" id="{E1D0624D-A048-4358-B09C-92D6AD968599}"/>
              </a:ext>
            </a:extLst>
          </p:cNvPr>
          <p:cNvCxnSpPr>
            <a:cxnSpLocks/>
            <a:stCxn id="32" idx="3"/>
            <a:endCxn id="25" idx="0"/>
          </p:cNvCxnSpPr>
          <p:nvPr/>
        </p:nvCxnSpPr>
        <p:spPr>
          <a:xfrm>
            <a:off x="3181349" y="3537929"/>
            <a:ext cx="2547344"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DD295DCA-A67C-43BC-A489-A5A741D177D8}"/>
              </a:ext>
            </a:extLst>
          </p:cNvPr>
          <p:cNvCxnSpPr>
            <a:cxnSpLocks/>
            <a:stCxn id="32" idx="3"/>
            <a:endCxn id="26" idx="0"/>
          </p:cNvCxnSpPr>
          <p:nvPr/>
        </p:nvCxnSpPr>
        <p:spPr>
          <a:xfrm>
            <a:off x="3181349" y="3537929"/>
            <a:ext cx="4759526"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a:extLst>
              <a:ext uri="{FF2B5EF4-FFF2-40B4-BE49-F238E27FC236}">
                <a16:creationId xmlns:a16="http://schemas.microsoft.com/office/drawing/2014/main" id="{E5774952-91D1-4EF0-8661-DF805EF3D0D4}"/>
              </a:ext>
            </a:extLst>
          </p:cNvPr>
          <p:cNvCxnSpPr>
            <a:cxnSpLocks/>
            <a:stCxn id="32" idx="3"/>
            <a:endCxn id="59" idx="0"/>
          </p:cNvCxnSpPr>
          <p:nvPr/>
        </p:nvCxnSpPr>
        <p:spPr>
          <a:xfrm>
            <a:off x="3181349" y="3537929"/>
            <a:ext cx="5538789" cy="54173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a:extLst>
              <a:ext uri="{FF2B5EF4-FFF2-40B4-BE49-F238E27FC236}">
                <a16:creationId xmlns:a16="http://schemas.microsoft.com/office/drawing/2014/main" id="{6230F13A-C6F6-4114-9777-EB5821E3043B}"/>
              </a:ext>
            </a:extLst>
          </p:cNvPr>
          <p:cNvSpPr txBox="1">
            <a:spLocks noChangeArrowheads="1"/>
          </p:cNvSpPr>
          <p:nvPr/>
        </p:nvSpPr>
        <p:spPr bwMode="auto">
          <a:xfrm>
            <a:off x="42862" y="3351001"/>
            <a:ext cx="6799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2" name="TextBox 1">
            <a:extLst>
              <a:ext uri="{FF2B5EF4-FFF2-40B4-BE49-F238E27FC236}">
                <a16:creationId xmlns:a16="http://schemas.microsoft.com/office/drawing/2014/main" id="{D946F87C-25BA-4D1D-B6A2-BEDC24CCDDB5}"/>
              </a:ext>
            </a:extLst>
          </p:cNvPr>
          <p:cNvSpPr txBox="1"/>
          <p:nvPr/>
        </p:nvSpPr>
        <p:spPr>
          <a:xfrm>
            <a:off x="1551385" y="2652103"/>
            <a:ext cx="765572" cy="230832"/>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41" name="Rounded Rectangle 40">
            <a:extLst>
              <a:ext uri="{FF2B5EF4-FFF2-40B4-BE49-F238E27FC236}">
                <a16:creationId xmlns:a16="http://schemas.microsoft.com/office/drawing/2014/main" id="{808F794F-70D5-4EC6-BA85-47836703B16C}"/>
              </a:ext>
            </a:extLst>
          </p:cNvPr>
          <p:cNvSpPr/>
          <p:nvPr/>
        </p:nvSpPr>
        <p:spPr>
          <a:xfrm>
            <a:off x="914400" y="4079663"/>
            <a:ext cx="775098" cy="7685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8234" name="TextBox 27">
            <a:extLst>
              <a:ext uri="{FF2B5EF4-FFF2-40B4-BE49-F238E27FC236}">
                <a16:creationId xmlns:a16="http://schemas.microsoft.com/office/drawing/2014/main" id="{D4878579-03DB-4673-8AA1-D814D45C7C91}"/>
              </a:ext>
            </a:extLst>
          </p:cNvPr>
          <p:cNvSpPr txBox="1">
            <a:spLocks noChangeArrowheads="1"/>
          </p:cNvSpPr>
          <p:nvPr/>
        </p:nvSpPr>
        <p:spPr bwMode="auto">
          <a:xfrm>
            <a:off x="7677762" y="2004403"/>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SA#101</a:t>
            </a:r>
          </a:p>
          <a:p>
            <a:pPr algn="ctr">
              <a:lnSpc>
                <a:spcPct val="100000"/>
              </a:lnSpc>
              <a:spcBef>
                <a:spcPct val="0"/>
              </a:spcBef>
              <a:buFontTx/>
              <a:buNone/>
            </a:pPr>
            <a:r>
              <a:rPr lang="en-US" altLang="en-US" sz="1050" dirty="0">
                <a:latin typeface="Arial" panose="020B0604020202020204" pitchFamily="34" charset="0"/>
              </a:rPr>
              <a:t>Q3/2023</a:t>
            </a:r>
          </a:p>
        </p:txBody>
      </p:sp>
      <p:sp>
        <p:nvSpPr>
          <p:cNvPr id="59" name="Rounded Rectangle 58">
            <a:extLst>
              <a:ext uri="{FF2B5EF4-FFF2-40B4-BE49-F238E27FC236}">
                <a16:creationId xmlns:a16="http://schemas.microsoft.com/office/drawing/2014/main" id="{638481CC-F4DA-49C9-A7B0-BD15F9100B39}"/>
              </a:ext>
            </a:extLst>
          </p:cNvPr>
          <p:cNvSpPr/>
          <p:nvPr/>
        </p:nvSpPr>
        <p:spPr>
          <a:xfrm>
            <a:off x="8410575" y="4079663"/>
            <a:ext cx="619125" cy="787612"/>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57" name="TextBox 27">
            <a:extLst>
              <a:ext uri="{FF2B5EF4-FFF2-40B4-BE49-F238E27FC236}">
                <a16:creationId xmlns:a16="http://schemas.microsoft.com/office/drawing/2014/main" id="{24E6623C-8CB1-4535-ADCC-B79172252916}"/>
              </a:ext>
            </a:extLst>
          </p:cNvPr>
          <p:cNvSpPr txBox="1">
            <a:spLocks noChangeArrowheads="1"/>
          </p:cNvSpPr>
          <p:nvPr/>
        </p:nvSpPr>
        <p:spPr bwMode="auto">
          <a:xfrm>
            <a:off x="8411187" y="1994878"/>
            <a:ext cx="702436" cy="41549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50" dirty="0">
                <a:latin typeface="Arial" panose="020B0604020202020204" pitchFamily="34" charset="0"/>
              </a:rPr>
              <a:t>SA#102</a:t>
            </a:r>
          </a:p>
          <a:p>
            <a:pPr algn="ctr">
              <a:lnSpc>
                <a:spcPct val="100000"/>
              </a:lnSpc>
              <a:spcBef>
                <a:spcPct val="0"/>
              </a:spcBef>
              <a:buFontTx/>
              <a:buNone/>
            </a:pPr>
            <a:r>
              <a:rPr lang="en-US" altLang="en-US" sz="1050" dirty="0">
                <a:latin typeface="Arial" panose="020B0604020202020204" pitchFamily="34" charset="0"/>
              </a:rPr>
              <a:t>Q4/2023</a:t>
            </a:r>
          </a:p>
        </p:txBody>
      </p:sp>
      <p:sp>
        <p:nvSpPr>
          <p:cNvPr id="62" name="TextBox 61">
            <a:extLst>
              <a:ext uri="{FF2B5EF4-FFF2-40B4-BE49-F238E27FC236}">
                <a16:creationId xmlns:a16="http://schemas.microsoft.com/office/drawing/2014/main" id="{717CD1ED-43F0-4419-94B5-1C399E85392F}"/>
              </a:ext>
            </a:extLst>
          </p:cNvPr>
          <p:cNvSpPr txBox="1"/>
          <p:nvPr/>
        </p:nvSpPr>
        <p:spPr>
          <a:xfrm>
            <a:off x="6047185" y="4280878"/>
            <a:ext cx="765572" cy="369332"/>
          </a:xfrm>
          <a:prstGeom prst="rect">
            <a:avLst/>
          </a:prstGeom>
          <a:solidFill>
            <a:schemeClr val="accent6">
              <a:lumMod val="40000"/>
              <a:lumOff val="60000"/>
            </a:schemeClr>
          </a:solidFill>
        </p:spPr>
        <p:txBody>
          <a:bodyPr>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63" name="Rounded Rectangle 24">
            <a:extLst>
              <a:ext uri="{FF2B5EF4-FFF2-40B4-BE49-F238E27FC236}">
                <a16:creationId xmlns:a16="http://schemas.microsoft.com/office/drawing/2014/main" id="{54BA1E92-0F20-43DE-9414-B329D074CCBD}"/>
              </a:ext>
            </a:extLst>
          </p:cNvPr>
          <p:cNvSpPr/>
          <p:nvPr/>
        </p:nvSpPr>
        <p:spPr>
          <a:xfrm>
            <a:off x="4619625" y="4079663"/>
            <a:ext cx="675085" cy="81618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WIDs Approval</a:t>
            </a:r>
          </a:p>
        </p:txBody>
      </p:sp>
    </p:spTree>
    <p:extLst>
      <p:ext uri="{BB962C8B-B14F-4D97-AF65-F5344CB8AC3E}">
        <p14:creationId xmlns:p14="http://schemas.microsoft.com/office/powerpoint/2010/main" val="18595459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02420" y="319088"/>
            <a:ext cx="6941272" cy="719719"/>
          </a:xfrm>
        </p:spPr>
        <p:txBody>
          <a:bodyPr/>
          <a:lstStyle/>
          <a:p>
            <a:pPr eaLnBrk="1" hangingPunct="1"/>
            <a:r>
              <a:rPr lang="en-US" altLang="en-US" b="1" dirty="0"/>
              <a:t>SA2 Rel-18 TU Considerations</a:t>
            </a:r>
          </a:p>
        </p:txBody>
      </p:sp>
      <p:graphicFrame>
        <p:nvGraphicFramePr>
          <p:cNvPr id="7" name="Object 6">
            <a:extLst>
              <a:ext uri="{FF2B5EF4-FFF2-40B4-BE49-F238E27FC236}">
                <a16:creationId xmlns:a16="http://schemas.microsoft.com/office/drawing/2014/main" id="{BE401959-B46E-4B3E-850B-E6DF66B32F0C}"/>
              </a:ext>
            </a:extLst>
          </p:cNvPr>
          <p:cNvGraphicFramePr>
            <a:graphicFrameLocks noChangeAspect="1"/>
          </p:cNvGraphicFramePr>
          <p:nvPr>
            <p:extLst>
              <p:ext uri="{D42A27DB-BD31-4B8C-83A1-F6EECF244321}">
                <p14:modId xmlns:p14="http://schemas.microsoft.com/office/powerpoint/2010/main" val="443691836"/>
              </p:ext>
            </p:extLst>
          </p:nvPr>
        </p:nvGraphicFramePr>
        <p:xfrm>
          <a:off x="442913" y="1638300"/>
          <a:ext cx="8334375" cy="4267200"/>
        </p:xfrm>
        <a:graphic>
          <a:graphicData uri="http://schemas.openxmlformats.org/presentationml/2006/ole">
            <mc:AlternateContent xmlns:mc="http://schemas.openxmlformats.org/markup-compatibility/2006">
              <mc:Choice xmlns:v="urn:schemas-microsoft-com:vml" Requires="v">
                <p:oleObj name="Worksheet" r:id="rId2" imgW="8334456" imgH="4267200" progId="Excel.Sheet.12">
                  <p:embed/>
                </p:oleObj>
              </mc:Choice>
              <mc:Fallback>
                <p:oleObj name="Worksheet" r:id="rId2" imgW="8334456" imgH="4267200" progId="Excel.Sheet.12">
                  <p:embed/>
                  <p:pic>
                    <p:nvPicPr>
                      <p:cNvPr id="0" name=""/>
                      <p:cNvPicPr/>
                      <p:nvPr/>
                    </p:nvPicPr>
                    <p:blipFill>
                      <a:blip r:embed="rId3"/>
                      <a:stretch>
                        <a:fillRect/>
                      </a:stretch>
                    </p:blipFill>
                    <p:spPr>
                      <a:xfrm>
                        <a:off x="442913" y="1638300"/>
                        <a:ext cx="8334375" cy="4267200"/>
                      </a:xfrm>
                      <a:prstGeom prst="rect">
                        <a:avLst/>
                      </a:prstGeom>
                    </p:spPr>
                  </p:pic>
                </p:oleObj>
              </mc:Fallback>
            </mc:AlternateContent>
          </a:graphicData>
        </a:graphic>
      </p:graphicFrame>
    </p:spTree>
    <p:extLst>
      <p:ext uri="{BB962C8B-B14F-4D97-AF65-F5344CB8AC3E}">
        <p14:creationId xmlns:p14="http://schemas.microsoft.com/office/powerpoint/2010/main" val="14196028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SA2 Rel-18 Status</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400" dirty="0">
                <a:latin typeface="Arial" panose="020B0604020202020204" pitchFamily="34" charset="0"/>
                <a:cs typeface="Arial" panose="020B0604020202020204" pitchFamily="34" charset="0"/>
              </a:rPr>
              <a:t>Rel-18 discussion in SA2 meetings</a:t>
            </a:r>
          </a:p>
          <a:p>
            <a:pPr lvl="1" eaLnBrk="1" hangingPunct="1">
              <a:defRPr/>
            </a:pPr>
            <a:r>
              <a:rPr lang="en-US" altLang="ko-KR" sz="1400" dirty="0">
                <a:latin typeface="Arial" panose="020B0604020202020204" pitchFamily="34" charset="0"/>
                <a:cs typeface="Arial" panose="020B0604020202020204" pitchFamily="34" charset="0"/>
              </a:rPr>
              <a:t>SA2#145E: 17 May – 28 May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on agenda for the first time.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were invited for information only due to priority for Rel-17 completion. </a:t>
            </a:r>
          </a:p>
          <a:p>
            <a:pPr lvl="2" eaLnBrk="1" hangingPunct="1">
              <a:defRPr/>
            </a:pPr>
            <a:r>
              <a:rPr lang="en-GB" altLang="ko-KR" sz="1400">
                <a:solidFill>
                  <a:srgbClr val="FF0000"/>
                </a:solidFill>
                <a:latin typeface="Arial" panose="020B0604020202020204" pitchFamily="34" charset="0"/>
                <a:cs typeface="Arial" panose="020B0604020202020204" pitchFamily="34" charset="0"/>
              </a:rPr>
              <a:t>39 </a:t>
            </a:r>
            <a:r>
              <a:rPr lang="en-GB" altLang="ko-KR" sz="1400" dirty="0">
                <a:solidFill>
                  <a:srgbClr val="FF0000"/>
                </a:solidFill>
                <a:latin typeface="Arial" panose="020B0604020202020204" pitchFamily="34" charset="0"/>
                <a:cs typeface="Arial" panose="020B0604020202020204" pitchFamily="34" charset="0"/>
              </a:rPr>
              <a:t>new Rel-18 study/work items were received. </a:t>
            </a:r>
          </a:p>
          <a:p>
            <a:pPr lvl="1" eaLnBrk="1" hangingPunct="1">
              <a:defRPr/>
            </a:pPr>
            <a:r>
              <a:rPr lang="en-US" altLang="ko-KR" sz="1400" dirty="0">
                <a:latin typeface="Arial" panose="020B0604020202020204" pitchFamily="34" charset="0"/>
                <a:cs typeface="Arial" panose="020B0604020202020204" pitchFamily="34" charset="0"/>
              </a:rPr>
              <a:t>SA2#146E: 16 Aug – 27 Aug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on agenda for the second time.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Rel-18 study/work items were invited for discussion/agreement. </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49 new Rel-18 study/work items were received.</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No Rel-18 study/work items could be agreed. </a:t>
            </a:r>
          </a:p>
          <a:p>
            <a:pPr marL="914400" lvl="2" indent="0" eaLnBrk="1" hangingPunct="1">
              <a:buNone/>
              <a:defRPr/>
            </a:pPr>
            <a:endParaRPr lang="en-GB" altLang="de-DE" sz="2400" dirty="0">
              <a:latin typeface="Arial" panose="020B0604020202020204" pitchFamily="34" charset="0"/>
              <a:cs typeface="Arial" panose="020B0604020202020204" pitchFamily="34" charset="0"/>
            </a:endParaRPr>
          </a:p>
          <a:p>
            <a:pPr eaLnBrk="1" hangingPunct="1">
              <a:defRPr/>
            </a:pPr>
            <a:r>
              <a:rPr lang="en-GB" altLang="de-DE" sz="2400" dirty="0">
                <a:latin typeface="Arial" panose="020B0604020202020204" pitchFamily="34" charset="0"/>
                <a:cs typeface="Arial" panose="020B0604020202020204" pitchFamily="34" charset="0"/>
              </a:rPr>
              <a:t>Future SA2 meetings</a:t>
            </a:r>
          </a:p>
          <a:p>
            <a:pPr lvl="1" eaLnBrk="1" hangingPunct="1">
              <a:defRPr/>
            </a:pPr>
            <a:r>
              <a:rPr lang="en-US" altLang="ko-KR" sz="1400" dirty="0">
                <a:latin typeface="Arial" panose="020B0604020202020204" pitchFamily="34" charset="0"/>
                <a:cs typeface="Arial" panose="020B0604020202020204" pitchFamily="34" charset="0"/>
              </a:rPr>
              <a:t>SA2#147E: 18 Oct – 22 Oct 2021</a:t>
            </a:r>
          </a:p>
          <a:p>
            <a:pPr lvl="1" eaLnBrk="1" hangingPunct="1">
              <a:defRPr/>
            </a:pPr>
            <a:r>
              <a:rPr lang="en-US" altLang="ko-KR" sz="1400" dirty="0">
                <a:latin typeface="Arial" panose="020B0604020202020204" pitchFamily="34" charset="0"/>
                <a:cs typeface="Arial" panose="020B0604020202020204" pitchFamily="34" charset="0"/>
              </a:rPr>
              <a:t>SA2#148E: 15 Nov – 19 Nov 2021</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Status of Rel-18 SIDs at SA2#146E</a:t>
            </a:r>
          </a:p>
        </p:txBody>
      </p:sp>
      <p:sp>
        <p:nvSpPr>
          <p:cNvPr id="11267" name="Rectangle 3"/>
          <p:cNvSpPr>
            <a:spLocks noGrp="1"/>
          </p:cNvSpPr>
          <p:nvPr>
            <p:ph idx="1"/>
          </p:nvPr>
        </p:nvSpPr>
        <p:spPr>
          <a:xfrm>
            <a:off x="507611" y="1433082"/>
            <a:ext cx="8119533" cy="4772509"/>
          </a:xfrm>
        </p:spPr>
        <p:txBody>
          <a:bodyPr/>
          <a:lstStyle/>
          <a:p>
            <a:pPr eaLnBrk="1" hangingPunct="1"/>
            <a:r>
              <a:rPr lang="en-GB" altLang="ko-KR" sz="2400" dirty="0">
                <a:ea typeface="Gulim" panose="020B0600000101010101" pitchFamily="34" charset="-127"/>
                <a:cs typeface="Arial" panose="020B0604020202020204" pitchFamily="34" charset="0"/>
              </a:rPr>
              <a:t>At SA2#146E, </a:t>
            </a:r>
            <a:r>
              <a:rPr lang="en-US" altLang="ko-KR" sz="2400" dirty="0">
                <a:ea typeface="Gulim" panose="020B0600000101010101" pitchFamily="34" charset="-127"/>
                <a:cs typeface="Arial" panose="020B0604020202020204" pitchFamily="34" charset="0"/>
              </a:rPr>
              <a:t>Rel-18 SIDs discussion may fall into the following 3 categories - </a:t>
            </a:r>
            <a:endParaRPr lang="en-GB" altLang="ko-KR" sz="2400" dirty="0">
              <a:ea typeface="Gulim" panose="020B0600000101010101" pitchFamily="34" charset="-127"/>
              <a:cs typeface="Arial" panose="020B0604020202020204" pitchFamily="34" charset="0"/>
            </a:endParaRPr>
          </a:p>
          <a:p>
            <a:pPr marL="1028700" lvl="2" indent="-571500">
              <a:spcBef>
                <a:spcPts val="0"/>
              </a:spcBef>
              <a:spcAft>
                <a:spcPts val="0"/>
              </a:spcAft>
              <a:buFont typeface="+mj-lt"/>
              <a:buAutoNum type="arabicPeriod"/>
            </a:pPr>
            <a:r>
              <a:rPr lang="en-US" b="1" dirty="0">
                <a:effectLst/>
                <a:latin typeface="Calibri" panose="020F0502020204030204" pitchFamily="34" charset="0"/>
                <a:ea typeface="Times New Roman" panose="02020603050405020304" pitchFamily="18" charset="0"/>
              </a:rPr>
              <a:t>SIDs requiring further work [</a:t>
            </a:r>
            <a:r>
              <a:rPr lang="en-US" b="1" i="1" dirty="0">
                <a:effectLst/>
                <a:latin typeface="Calibri" panose="020F0502020204030204" pitchFamily="34" charset="0"/>
                <a:ea typeface="Times New Roman" panose="02020603050405020304" pitchFamily="18" charset="0"/>
              </a:rPr>
              <a:t>See slide #4 - #6</a:t>
            </a:r>
            <a:r>
              <a:rPr lang="en-US" b="1" dirty="0">
                <a:effectLst/>
                <a:latin typeface="Calibri" panose="020F0502020204030204" pitchFamily="34" charset="0"/>
                <a:ea typeface="Times New Roman" panose="02020603050405020304" pitchFamily="18" charset="0"/>
              </a:rPr>
              <a:t>]</a:t>
            </a:r>
          </a:p>
          <a:p>
            <a:pPr marL="1485900" lvl="3" indent="-342900">
              <a:spcBef>
                <a:spcPts val="0"/>
              </a:spcBef>
              <a:spcAft>
                <a:spcPts val="0"/>
              </a:spcAft>
            </a:pPr>
            <a:r>
              <a:rPr lang="en-US" sz="1400" dirty="0">
                <a:latin typeface="Calibri" panose="020F0502020204030204" pitchFamily="34" charset="0"/>
              </a:rPr>
              <a:t>E.g., some objectives need to be updated/removed, TU estimates not agreeable, etc. </a:t>
            </a:r>
          </a:p>
          <a:p>
            <a:pPr marL="1485900" lvl="3" indent="-342900">
              <a:spcBef>
                <a:spcPts val="0"/>
              </a:spcBef>
              <a:spcAft>
                <a:spcPts val="0"/>
              </a:spcAft>
            </a:pPr>
            <a:r>
              <a:rPr lang="en-US" sz="1400" dirty="0">
                <a:latin typeface="Calibri" panose="020F0502020204030204" pitchFamily="34" charset="0"/>
              </a:rPr>
              <a:t>A new TD# was allocated to the final agreeable revision. </a:t>
            </a:r>
          </a:p>
          <a:p>
            <a:pPr marL="1485900" lvl="3" indent="-342900">
              <a:spcBef>
                <a:spcPts val="0"/>
              </a:spcBef>
              <a:spcAft>
                <a:spcPts val="0"/>
              </a:spcAft>
            </a:pPr>
            <a:r>
              <a:rPr lang="en-US" sz="1400" dirty="0">
                <a:latin typeface="Calibri" panose="020F0502020204030204" pitchFamily="34" charset="0"/>
              </a:rPr>
              <a:t>SA2 Chair proposed to mark the revisions as “Technically Endorsed” and use it as basis for further work but this could not be agreed. All revisions were NOTED. </a:t>
            </a:r>
          </a:p>
          <a:p>
            <a:pPr marL="1028700" lvl="2" indent="-571500">
              <a:spcBef>
                <a:spcPts val="0"/>
              </a:spcBef>
              <a:spcAft>
                <a:spcPts val="0"/>
              </a:spcAft>
              <a:buFont typeface="+mj-lt"/>
              <a:buAutoNum type="arabicPeriod"/>
            </a:pPr>
            <a:r>
              <a:rPr lang="en-US" b="1" dirty="0">
                <a:latin typeface="Calibri" panose="020F0502020204030204" pitchFamily="34" charset="0"/>
              </a:rPr>
              <a:t>SIDs with major concerns [See slide #7]</a:t>
            </a:r>
          </a:p>
          <a:p>
            <a:pPr marL="1485900" lvl="3" indent="-342900">
              <a:spcBef>
                <a:spcPts val="0"/>
              </a:spcBef>
              <a:spcAft>
                <a:spcPts val="0"/>
              </a:spcAft>
            </a:pPr>
            <a:r>
              <a:rPr lang="en-US" sz="1400" dirty="0">
                <a:latin typeface="Calibri" panose="020F0502020204030204" pitchFamily="34" charset="0"/>
                <a:ea typeface="Times New Roman" panose="02020603050405020304" pitchFamily="18" charset="0"/>
              </a:rPr>
              <a:t>E</a:t>
            </a:r>
            <a:r>
              <a:rPr lang="en-US" sz="1400" dirty="0">
                <a:effectLst/>
                <a:latin typeface="Calibri" panose="020F0502020204030204" pitchFamily="34" charset="0"/>
                <a:ea typeface="Times New Roman" panose="02020603050405020304" pitchFamily="18" charset="0"/>
              </a:rPr>
              <a:t>.g., no clear stage-1 requirement, stage-1 needs to work on it first, RAN needs to work on it first, minimum 4 supporting companies missing, fundamental concerns on objectives, etc.</a:t>
            </a:r>
          </a:p>
          <a:p>
            <a:pPr marL="1485900" lvl="3" indent="-342900">
              <a:spcBef>
                <a:spcPts val="0"/>
              </a:spcBef>
              <a:spcAft>
                <a:spcPts val="0"/>
              </a:spcAft>
            </a:pPr>
            <a:r>
              <a:rPr lang="en-US" sz="1400" dirty="0">
                <a:latin typeface="Calibri" panose="020F0502020204030204" pitchFamily="34" charset="0"/>
              </a:rPr>
              <a:t>No new TD# was allocated to the revisions. </a:t>
            </a:r>
          </a:p>
          <a:p>
            <a:pPr marL="1485900" lvl="3" indent="-342900">
              <a:spcBef>
                <a:spcPts val="0"/>
              </a:spcBef>
              <a:spcAft>
                <a:spcPts val="0"/>
              </a:spcAft>
            </a:pPr>
            <a:r>
              <a:rPr lang="en-US" sz="1400" dirty="0">
                <a:effectLst/>
                <a:latin typeface="Calibri" panose="020F0502020204030204" pitchFamily="34" charset="0"/>
                <a:ea typeface="Times New Roman" panose="02020603050405020304" pitchFamily="18" charset="0"/>
              </a:rPr>
              <a:t>These SIDs were NOTED without any revision. </a:t>
            </a:r>
            <a:endParaRPr lang="en-US" sz="1400" dirty="0">
              <a:effectLst/>
              <a:latin typeface="Calibri" panose="020F0502020204030204" pitchFamily="34" charset="0"/>
              <a:ea typeface="Calibri" panose="020F0502020204030204" pitchFamily="34" charset="0"/>
            </a:endParaRPr>
          </a:p>
          <a:p>
            <a:pPr marL="1028700" lvl="2" indent="-571500">
              <a:spcBef>
                <a:spcPts val="0"/>
              </a:spcBef>
              <a:spcAft>
                <a:spcPts val="0"/>
              </a:spcAft>
              <a:buFont typeface="+mj-lt"/>
              <a:buAutoNum type="arabicPeriod"/>
            </a:pPr>
            <a:r>
              <a:rPr lang="en-US" b="1" dirty="0">
                <a:latin typeface="Calibri" panose="020F0502020204030204" pitchFamily="34" charset="0"/>
              </a:rPr>
              <a:t>Duplicate SIDs [See slide #8]</a:t>
            </a:r>
          </a:p>
          <a:p>
            <a:pPr marL="1485900" lvl="3" indent="-342900">
              <a:spcBef>
                <a:spcPts val="0"/>
              </a:spcBef>
              <a:spcAft>
                <a:spcPts val="0"/>
              </a:spcAft>
            </a:pPr>
            <a:r>
              <a:rPr lang="en-US" sz="1400" dirty="0">
                <a:latin typeface="Calibri" panose="020F0502020204030204" pitchFamily="34" charset="0"/>
              </a:rPr>
              <a:t>SIDs on same topics and with similar objectives.</a:t>
            </a:r>
          </a:p>
          <a:p>
            <a:pPr marL="1485900" lvl="3" indent="-342900">
              <a:spcBef>
                <a:spcPts val="0"/>
              </a:spcBef>
              <a:spcAft>
                <a:spcPts val="0"/>
              </a:spcAft>
            </a:pPr>
            <a:r>
              <a:rPr lang="en-US" sz="1400" dirty="0">
                <a:latin typeface="Calibri" panose="020F0502020204030204" pitchFamily="34" charset="0"/>
              </a:rPr>
              <a:t>Only one version was carried forward as part of “SIDs requiring further work”</a:t>
            </a:r>
          </a:p>
          <a:p>
            <a:pPr marL="1485900" lvl="3" indent="-342900">
              <a:spcBef>
                <a:spcPts val="0"/>
              </a:spcBef>
              <a:spcAft>
                <a:spcPts val="0"/>
              </a:spcAft>
            </a:pPr>
            <a:r>
              <a:rPr lang="en-US" sz="1400" dirty="0">
                <a:latin typeface="Calibri" panose="020F0502020204030204" pitchFamily="34" charset="0"/>
              </a:rPr>
              <a:t>other versions was marked as MERGED. </a:t>
            </a:r>
          </a:p>
          <a:p>
            <a:pPr marL="1485900" lvl="3" indent="-342900">
              <a:spcBef>
                <a:spcPts val="0"/>
              </a:spcBef>
              <a:spcAft>
                <a:spcPts val="0"/>
              </a:spcAft>
            </a:pPr>
            <a:endParaRPr lang="en-US" sz="1400" dirty="0">
              <a:latin typeface="Calibri" panose="020F0502020204030204" pitchFamily="34" charset="0"/>
            </a:endParaRPr>
          </a:p>
          <a:p>
            <a:pPr marL="685800" lvl="2" indent="0">
              <a:spcBef>
                <a:spcPts val="0"/>
              </a:spcBef>
              <a:spcAft>
                <a:spcPts val="0"/>
              </a:spcAft>
              <a:buNone/>
            </a:pPr>
            <a:r>
              <a:rPr lang="en-US" sz="1400" b="1" dirty="0">
                <a:latin typeface="Calibri" panose="020F0502020204030204" pitchFamily="34" charset="0"/>
              </a:rPr>
              <a:t>Note</a:t>
            </a:r>
            <a:r>
              <a:rPr lang="en-US" sz="1400" dirty="0">
                <a:latin typeface="Calibri" panose="020F0502020204030204" pitchFamily="34" charset="0"/>
              </a:rPr>
              <a:t>: This categorization is based on SA2 Chair assessment of the discussion at SA2#146E</a:t>
            </a:r>
          </a:p>
        </p:txBody>
      </p:sp>
    </p:spTree>
    <p:extLst>
      <p:ext uri="{BB962C8B-B14F-4D97-AF65-F5344CB8AC3E}">
        <p14:creationId xmlns:p14="http://schemas.microsoft.com/office/powerpoint/2010/main" val="3122185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(1/3)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807513302"/>
              </p:ext>
            </p:extLst>
          </p:nvPr>
        </p:nvGraphicFramePr>
        <p:xfrm>
          <a:off x="466121" y="1334646"/>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70728">
                <a:tc>
                  <a:txBody>
                    <a:bodyPr/>
                    <a:lstStyle/>
                    <a:p>
                      <a:pPr marL="0" marR="0">
                        <a:spcBef>
                          <a:spcPts val="0"/>
                        </a:spcBef>
                        <a:spcAft>
                          <a:spcPts val="0"/>
                        </a:spcAft>
                      </a:pPr>
                      <a:r>
                        <a:rPr lang="en-GB" sz="1050" u="sng">
                          <a:effectLst/>
                          <a:hlinkClick r:id="rId2"/>
                        </a:rPr>
                        <a:t>S2-2106795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Study on the support for 5WWC,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Nokia, Nokia Shanghai Bell</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S2-2105345r11.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664365259"/>
                  </a:ext>
                </a:extLst>
              </a:tr>
              <a:tr h="87745">
                <a:tc>
                  <a:txBody>
                    <a:bodyPr/>
                    <a:lstStyle/>
                    <a:p>
                      <a:pPr marL="0" marR="0">
                        <a:spcBef>
                          <a:spcPts val="0"/>
                        </a:spcBef>
                        <a:spcAft>
                          <a:spcPts val="0"/>
                        </a:spcAft>
                      </a:pPr>
                      <a:r>
                        <a:rPr lang="en-GB" sz="1050" u="sng">
                          <a:effectLst/>
                          <a:hlinkClick r:id="rId3"/>
                        </a:rPr>
                        <a:t>S2-2106796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WID on MPS when access to EPC/5GC is WLAN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Peraton Labs, CISA ECD, Verizon UK Ltd, AT&amp;T, T-Mobile USA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S2-2105395r02.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264277457"/>
                  </a:ext>
                </a:extLst>
              </a:tr>
              <a:tr h="87745">
                <a:tc>
                  <a:txBody>
                    <a:bodyPr/>
                    <a:lstStyle/>
                    <a:p>
                      <a:pPr marL="0" marR="0">
                        <a:spcBef>
                          <a:spcPts val="0"/>
                        </a:spcBef>
                        <a:spcAft>
                          <a:spcPts val="0"/>
                        </a:spcAft>
                      </a:pPr>
                      <a:r>
                        <a:rPr lang="en-GB" sz="1050" u="sng">
                          <a:effectLst/>
                          <a:hlinkClick r:id="rId4"/>
                        </a:rPr>
                        <a:t>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5G System Support for AI/ML-based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OPPO, Samsung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S2-2105450r05, merging S2-2106126.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807384555"/>
                  </a:ext>
                </a:extLst>
              </a:tr>
              <a:tr h="189848">
                <a:tc>
                  <a:txBody>
                    <a:bodyPr/>
                    <a:lstStyle/>
                    <a:p>
                      <a:pPr marL="0" marR="0">
                        <a:spcBef>
                          <a:spcPts val="0"/>
                        </a:spcBef>
                        <a:spcAft>
                          <a:spcPts val="0"/>
                        </a:spcAft>
                      </a:pPr>
                      <a:r>
                        <a:rPr lang="en-GB" sz="1050" u="sng">
                          <a:effectLst/>
                          <a:hlinkClick r:id="rId5"/>
                        </a:rPr>
                        <a:t>S2-2106798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5G Timing Resiliency and TSC enhancements.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Nokia, Nokia Shanghai Bell, Verizon, AT&amp;T, Siemens, Sennheiser, Huawei, HiSilicon, Matrixx, ZTE, China Unicom, Vivo, NTT Docomo, ETRI,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S2-2105569r08.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21365414"/>
                  </a:ext>
                </a:extLst>
              </a:tr>
              <a:tr h="70728">
                <a:tc>
                  <a:txBody>
                    <a:bodyPr/>
                    <a:lstStyle/>
                    <a:p>
                      <a:pPr marL="0" marR="0">
                        <a:spcBef>
                          <a:spcPts val="0"/>
                        </a:spcBef>
                        <a:spcAft>
                          <a:spcPts val="0"/>
                        </a:spcAft>
                      </a:pPr>
                      <a:r>
                        <a:rPr lang="en-GB" sz="1050" u="sng">
                          <a:effectLst/>
                          <a:hlinkClick r:id="rId6"/>
                        </a:rPr>
                        <a:t>S2-2106799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AM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S2-2105587r04.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736574239"/>
                  </a:ext>
                </a:extLst>
              </a:tr>
              <a:tr h="87745">
                <a:tc>
                  <a:txBody>
                    <a:bodyPr/>
                    <a:lstStyle/>
                    <a:p>
                      <a:pPr marL="0" marR="0">
                        <a:spcBef>
                          <a:spcPts val="0"/>
                        </a:spcBef>
                        <a:spcAft>
                          <a:spcPts val="0"/>
                        </a:spcAft>
                      </a:pPr>
                      <a:r>
                        <a:rPr lang="en-GB" sz="1050" u="sng">
                          <a:effectLst/>
                          <a:hlinkClick r:id="rId7"/>
                        </a:rPr>
                        <a:t>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S2-2105606r03, merging S2-2106497.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515125682"/>
                  </a:ext>
                </a:extLst>
              </a:tr>
              <a:tr h="308969">
                <a:tc>
                  <a:txBody>
                    <a:bodyPr/>
                    <a:lstStyle/>
                    <a:p>
                      <a:pPr marL="0" marR="0">
                        <a:spcBef>
                          <a:spcPts val="0"/>
                        </a:spcBef>
                        <a:spcAft>
                          <a:spcPts val="0"/>
                        </a:spcAft>
                      </a:pPr>
                      <a:r>
                        <a:rPr lang="en-GB" sz="1050" u="sng">
                          <a:effectLst/>
                          <a:hlinkClick r:id="rId8"/>
                        </a:rPr>
                        <a:t>S2-2106801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New SID on Network Slicing Phase 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ZTE, LG Electronics, Nokia, Nokia Shanghai Bell, Samsung, Alibaba, AT&amp;T, CATT ,China Telecom, China Unicom, Convida Wireless LLC, Intel, InterDigital, Lenovo, Matrixx, Motorola Mobility NEC, NTT Docomo, OPPO, Sanechips, T-Mobile USA, Spreadtrum, Tencent,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S2-2105752r07.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32993318"/>
                  </a:ext>
                </a:extLst>
              </a:tr>
              <a:tr h="155814">
                <a:tc>
                  <a:txBody>
                    <a:bodyPr/>
                    <a:lstStyle/>
                    <a:p>
                      <a:pPr marL="0" marR="0">
                        <a:spcBef>
                          <a:spcPts val="0"/>
                        </a:spcBef>
                        <a:spcAft>
                          <a:spcPts val="0"/>
                        </a:spcAft>
                      </a:pPr>
                      <a:r>
                        <a:rPr lang="en-GB" sz="1050" u="sng">
                          <a:effectLst/>
                          <a:hlinkClick r:id="rId9"/>
                        </a:rPr>
                        <a:t>S2-2106802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enhanced support of Non-Public Networks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Ericsson, Futurewei, Convida Wireless, Charter, China Unicom, ETRI; Cisco, China Mobile, Lenovo, Motorola Mobility, Qualcomm, ZTE, Philips, Intel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S2-2105825r05.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01517025"/>
                  </a:ext>
                </a:extLst>
              </a:tr>
              <a:tr h="70728">
                <a:tc>
                  <a:txBody>
                    <a:bodyPr/>
                    <a:lstStyle/>
                    <a:p>
                      <a:pPr marL="0" marR="0">
                        <a:spcBef>
                          <a:spcPts val="0"/>
                        </a:spcBef>
                        <a:spcAft>
                          <a:spcPts val="0"/>
                        </a:spcAft>
                      </a:pPr>
                      <a:r>
                        <a:rPr lang="en-GB" sz="1050" u="sng">
                          <a:effectLst/>
                          <a:hlinkClick r:id="rId10"/>
                        </a:rPr>
                        <a:t>S2-2106803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Further Architecture Enhancement for UAV and UAM.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Qualcomm Incorporated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S2-2105860r02.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879634531"/>
                  </a:ext>
                </a:extLst>
              </a:tr>
            </a:tbl>
          </a:graphicData>
        </a:graphic>
      </p:graphicFrame>
    </p:spTree>
    <p:extLst>
      <p:ext uri="{BB962C8B-B14F-4D97-AF65-F5344CB8AC3E}">
        <p14:creationId xmlns:p14="http://schemas.microsoft.com/office/powerpoint/2010/main" val="314950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(2/3)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4149413977"/>
              </p:ext>
            </p:extLst>
          </p:nvPr>
        </p:nvGraphicFramePr>
        <p:xfrm>
          <a:off x="550342" y="1358709"/>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291952">
                <a:tc>
                  <a:txBody>
                    <a:bodyPr/>
                    <a:lstStyle/>
                    <a:p>
                      <a:pPr marL="0" marR="0">
                        <a:spcBef>
                          <a:spcPts val="0"/>
                        </a:spcBef>
                        <a:spcAft>
                          <a:spcPts val="0"/>
                        </a:spcAft>
                      </a:pPr>
                      <a:r>
                        <a:rPr lang="en-GB" sz="1050" u="sng">
                          <a:effectLst/>
                          <a:hlinkClick r:id="rId2"/>
                        </a:rPr>
                        <a:t>S2-2106804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UE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Qualcomm Incorporated, OPPO, ZTE, NTT Docomo, vivo, Telecom Italia, China Unicom, Huawei, HiSilicon, Vodafone, CATT, MediaTek, KPN, China Telecom, CMCC, KDDI, Xiaomi, Apple, Verizon UK Ltd, Samsung, Lenovo, Motorola Mobility, LG Electronics, Rakute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S2-2105955r08.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2958016"/>
                  </a:ext>
                </a:extLst>
              </a:tr>
              <a:tr h="70728">
                <a:tc>
                  <a:txBody>
                    <a:bodyPr/>
                    <a:lstStyle/>
                    <a:p>
                      <a:pPr marL="0" marR="0">
                        <a:spcBef>
                          <a:spcPts val="0"/>
                        </a:spcBef>
                        <a:spcAft>
                          <a:spcPts val="0"/>
                        </a:spcAft>
                      </a:pPr>
                      <a:r>
                        <a:rPr lang="en-GB" sz="1050" u="sng">
                          <a:effectLst/>
                          <a:hlinkClick r:id="rId3"/>
                        </a:rPr>
                        <a:t>S2-2106805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Architectural enhancements for 5G multicast-broadcast services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3297197"/>
                  </a:ext>
                </a:extLst>
              </a:tr>
              <a:tr h="87745">
                <a:tc>
                  <a:txBody>
                    <a:bodyPr/>
                    <a:lstStyle/>
                    <a:p>
                      <a:pPr marL="0" marR="0">
                        <a:spcBef>
                          <a:spcPts val="0"/>
                        </a:spcBef>
                        <a:spcAft>
                          <a:spcPts val="0"/>
                        </a:spcAft>
                      </a:pPr>
                      <a:r>
                        <a:rPr lang="en-GB" sz="1050" u="sng">
                          <a:effectLst/>
                          <a:hlinkClick r:id="rId4"/>
                        </a:rPr>
                        <a:t>S2-2106806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on Proximity based Services in 5GS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S2-2106099r10, merging S2-2105448.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598736068"/>
                  </a:ext>
                </a:extLst>
              </a:tr>
              <a:tr h="70728">
                <a:tc>
                  <a:txBody>
                    <a:bodyPr/>
                    <a:lstStyle/>
                    <a:p>
                      <a:pPr marL="0" marR="0">
                        <a:spcBef>
                          <a:spcPts val="0"/>
                        </a:spcBef>
                        <a:spcAft>
                          <a:spcPts val="0"/>
                        </a:spcAft>
                      </a:pPr>
                      <a:r>
                        <a:rPr lang="en-GB" sz="1050" u="sng">
                          <a:effectLst/>
                          <a:hlinkClick r:id="rId5"/>
                        </a:rPr>
                        <a:t>S2-2106807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Study on enhancement of support for Indirect Communications between Vertical Network and Public Network.</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S2-2106130r04.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279583446"/>
                  </a:ext>
                </a:extLst>
              </a:tr>
              <a:tr h="70728">
                <a:tc>
                  <a:txBody>
                    <a:bodyPr/>
                    <a:lstStyle/>
                    <a:p>
                      <a:pPr marL="0" marR="0">
                        <a:spcBef>
                          <a:spcPts val="0"/>
                        </a:spcBef>
                        <a:spcAft>
                          <a:spcPts val="0"/>
                        </a:spcAft>
                      </a:pPr>
                      <a:r>
                        <a:rPr lang="en-GB" sz="1050" u="sng">
                          <a:effectLst/>
                          <a:hlinkClick r:id="rId6"/>
                        </a:rPr>
                        <a:t>S2-2106808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Study on Enablers for Network Automation for 5G -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S2-2106147r06.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4205731947"/>
                  </a:ext>
                </a:extLst>
              </a:tr>
              <a:tr h="70728">
                <a:tc>
                  <a:txBody>
                    <a:bodyPr/>
                    <a:lstStyle/>
                    <a:p>
                      <a:pPr marL="0" marR="0">
                        <a:spcBef>
                          <a:spcPts val="0"/>
                        </a:spcBef>
                        <a:spcAft>
                          <a:spcPts val="0"/>
                        </a:spcAft>
                      </a:pPr>
                      <a:r>
                        <a:rPr lang="en-GB" sz="1050" u="sng">
                          <a:effectLst/>
                          <a:hlinkClick r:id="rId7"/>
                        </a:rPr>
                        <a:t>S2-2106809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to the 5GC LoCation Services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 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S2-2106149r06.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66830993"/>
                  </a:ext>
                </a:extLst>
              </a:tr>
              <a:tr h="87745">
                <a:tc>
                  <a:txBody>
                    <a:bodyPr/>
                    <a:lstStyle/>
                    <a:p>
                      <a:pPr marL="0" marR="0">
                        <a:spcBef>
                          <a:spcPts val="0"/>
                        </a:spcBef>
                        <a:spcAft>
                          <a:spcPts val="0"/>
                        </a:spcAft>
                      </a:pPr>
                      <a:r>
                        <a:rPr lang="en-GB" sz="1050" u="sng">
                          <a:effectLst/>
                          <a:hlinkClick r:id="rId8"/>
                        </a:rPr>
                        <a:t>S2-2106812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of support for Edge Computing in 5G Core network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 HiSilicon, Alibaba, China Unicom, Convida Wireless, Intel, Toyota,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S2-2106255r06, merging S2-2106397.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446154417"/>
                  </a:ext>
                </a:extLst>
              </a:tr>
              <a:tr h="87745">
                <a:tc>
                  <a:txBody>
                    <a:bodyPr/>
                    <a:lstStyle/>
                    <a:p>
                      <a:pPr marL="0" marR="0">
                        <a:spcBef>
                          <a:spcPts val="0"/>
                        </a:spcBef>
                        <a:spcAft>
                          <a:spcPts val="0"/>
                        </a:spcAft>
                      </a:pPr>
                      <a:r>
                        <a:rPr lang="en-GB" sz="1050" u="sng">
                          <a:effectLst/>
                          <a:hlinkClick r:id="rId9"/>
                        </a:rPr>
                        <a:t>S2-2106810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architecture enhancement for tactile and media services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Huawei, Hisilicon,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S2-2106284r12, merging S2-2106196.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58186491"/>
                  </a:ext>
                </a:extLst>
              </a:tr>
              <a:tr h="104762">
                <a:tc>
                  <a:txBody>
                    <a:bodyPr/>
                    <a:lstStyle/>
                    <a:p>
                      <a:pPr marL="0" marR="0">
                        <a:spcBef>
                          <a:spcPts val="0"/>
                        </a:spcBef>
                        <a:spcAft>
                          <a:spcPts val="0"/>
                        </a:spcAft>
                      </a:pPr>
                      <a:r>
                        <a:rPr lang="en-GB" sz="1050" u="sng">
                          <a:effectLst/>
                          <a:hlinkClick r:id="rId10"/>
                        </a:rPr>
                        <a:t>S2-2106811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UPF enhancement for control and SBA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AT&amp;T, Vodafone, CATT, Tencent, Deutsche Telekom, SK Telecom, Sandvine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30028705"/>
                  </a:ext>
                </a:extLst>
              </a:tr>
            </a:tbl>
          </a:graphicData>
        </a:graphic>
      </p:graphicFrame>
    </p:spTree>
    <p:extLst>
      <p:ext uri="{BB962C8B-B14F-4D97-AF65-F5344CB8AC3E}">
        <p14:creationId xmlns:p14="http://schemas.microsoft.com/office/powerpoint/2010/main" val="1578741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Rel-18 SIDs requiring further work (3/3) </a:t>
            </a:r>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extLst>
              <p:ext uri="{D42A27DB-BD31-4B8C-83A1-F6EECF244321}">
                <p14:modId xmlns:p14="http://schemas.microsoft.com/office/powerpoint/2010/main" val="1445828616"/>
              </p:ext>
            </p:extLst>
          </p:nvPr>
        </p:nvGraphicFramePr>
        <p:xfrm>
          <a:off x="514247" y="1671529"/>
          <a:ext cx="7993296" cy="241359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172831">
                <a:tc>
                  <a:txBody>
                    <a:bodyPr/>
                    <a:lstStyle/>
                    <a:p>
                      <a:pPr marL="0" marR="0">
                        <a:spcBef>
                          <a:spcPts val="0"/>
                        </a:spcBef>
                        <a:spcAft>
                          <a:spcPts val="0"/>
                        </a:spcAft>
                      </a:pPr>
                      <a:r>
                        <a:rPr lang="en-GB" sz="1050" u="sng" dirty="0">
                          <a:effectLst/>
                          <a:hlinkClick r:id="rId2"/>
                        </a:rPr>
                        <a:t>S2-2106813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on Personal IoT and Residential Networks architecture.</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Vivo Mobile Communications Ltd, CATT, China Telecom, </a:t>
                      </a:r>
                      <a:r>
                        <a:rPr lang="en-GB" sz="1050" dirty="0" err="1">
                          <a:effectLst/>
                        </a:rPr>
                        <a:t>Convida</a:t>
                      </a:r>
                      <a:r>
                        <a:rPr lang="en-GB" sz="1050" dirty="0">
                          <a:effectLst/>
                        </a:rPr>
                        <a:t> Wireless, </a:t>
                      </a:r>
                      <a:r>
                        <a:rPr lang="en-GB" sz="1050" dirty="0" err="1">
                          <a:effectLst/>
                        </a:rPr>
                        <a:t>InterDigital</a:t>
                      </a:r>
                      <a:r>
                        <a:rPr lang="en-GB" sz="1050" dirty="0">
                          <a:effectLst/>
                        </a:rPr>
                        <a:t>, KPN, OPPO, </a:t>
                      </a:r>
                      <a:r>
                        <a:rPr lang="en-GB" sz="1050" dirty="0" err="1">
                          <a:effectLst/>
                        </a:rPr>
                        <a:t>Spreadtrum</a:t>
                      </a:r>
                      <a:r>
                        <a:rPr lang="en-GB" sz="1050" dirty="0">
                          <a:effectLst/>
                        </a:rPr>
                        <a:t> Communications, T-Mobile USA</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S2-2106440r04.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25164877"/>
                  </a:ext>
                </a:extLst>
              </a:tr>
              <a:tr h="70728">
                <a:tc>
                  <a:txBody>
                    <a:bodyPr/>
                    <a:lstStyle/>
                    <a:p>
                      <a:pPr marL="0" marR="0">
                        <a:spcBef>
                          <a:spcPts val="0"/>
                        </a:spcBef>
                        <a:spcAft>
                          <a:spcPts val="0"/>
                        </a:spcAft>
                      </a:pPr>
                      <a:r>
                        <a:rPr lang="en-GB" sz="1050" u="sng">
                          <a:effectLst/>
                          <a:hlinkClick r:id="rId3"/>
                        </a:rPr>
                        <a:t>S2-2106814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Architecture Enhancement for Vehicle Mounted Relays.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S2-2106468r04.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625711828"/>
                  </a:ext>
                </a:extLst>
              </a:tr>
              <a:tr h="172831">
                <a:tc>
                  <a:txBody>
                    <a:bodyPr/>
                    <a:lstStyle/>
                    <a:p>
                      <a:pPr marL="0" marR="0">
                        <a:spcBef>
                          <a:spcPts val="0"/>
                        </a:spcBef>
                        <a:spcAft>
                          <a:spcPts val="0"/>
                        </a:spcAft>
                      </a:pPr>
                      <a:r>
                        <a:rPr lang="en-GB" sz="1050" u="sng">
                          <a:effectLst/>
                          <a:hlinkClick r:id="rId4"/>
                        </a:rPr>
                        <a:t>S2-2106815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Enabler for Service Function Chaining.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Telecom Italia, Spreadtrum, Sandvine, Convida Wireless, KPN, InterDigital, Microsoft, Matrixx, KDDI, AT&amp;T, Deutsche Telekom, Cisco, Charter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S2-2106498r07.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677720912"/>
                  </a:ext>
                </a:extLst>
              </a:tr>
              <a:tr h="70728">
                <a:tc>
                  <a:txBody>
                    <a:bodyPr/>
                    <a:lstStyle/>
                    <a:p>
                      <a:pPr marL="0" marR="0">
                        <a:spcBef>
                          <a:spcPts val="0"/>
                        </a:spcBef>
                        <a:spcAft>
                          <a:spcPts val="0"/>
                        </a:spcAft>
                      </a:pPr>
                      <a:r>
                        <a:rPr lang="en-GB" sz="1050" u="sng" dirty="0">
                          <a:effectLst/>
                          <a:hlinkClick r:id="rId5"/>
                        </a:rPr>
                        <a:t>S2-2106816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architecture for next generation real time communication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China Unicom, Huawei, Hisilicon, ZTE, CATT,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S2-2106222r04.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0928781"/>
                  </a:ext>
                </a:extLst>
              </a:tr>
            </a:tbl>
          </a:graphicData>
        </a:graphic>
      </p:graphicFrame>
    </p:spTree>
    <p:extLst>
      <p:ext uri="{BB962C8B-B14F-4D97-AF65-F5344CB8AC3E}">
        <p14:creationId xmlns:p14="http://schemas.microsoft.com/office/powerpoint/2010/main" val="366606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Rel-18 SIDs with major concerns </a:t>
            </a:r>
          </a:p>
        </p:txBody>
      </p:sp>
      <p:graphicFrame>
        <p:nvGraphicFramePr>
          <p:cNvPr id="2" name="Table 1">
            <a:extLst>
              <a:ext uri="{FF2B5EF4-FFF2-40B4-BE49-F238E27FC236}">
                <a16:creationId xmlns:a16="http://schemas.microsoft.com/office/drawing/2014/main" id="{E46678C4-5662-4A75-85B6-8D0872A44965}"/>
              </a:ext>
            </a:extLst>
          </p:cNvPr>
          <p:cNvGraphicFramePr>
            <a:graphicFrameLocks noGrp="1"/>
          </p:cNvGraphicFramePr>
          <p:nvPr>
            <p:extLst>
              <p:ext uri="{D42A27DB-BD31-4B8C-83A1-F6EECF244321}">
                <p14:modId xmlns:p14="http://schemas.microsoft.com/office/powerpoint/2010/main" val="1488865025"/>
              </p:ext>
            </p:extLst>
          </p:nvPr>
        </p:nvGraphicFramePr>
        <p:xfrm>
          <a:off x="247651" y="1420489"/>
          <a:ext cx="8534399" cy="4869096"/>
        </p:xfrm>
        <a:graphic>
          <a:graphicData uri="http://schemas.openxmlformats.org/drawingml/2006/table">
            <a:tbl>
              <a:tblPr firstRow="1" firstCol="1" bandRow="1">
                <a:tableStyleId>{5C22544A-7EE6-4342-B048-85BDC9FD1C3A}</a:tableStyleId>
              </a:tblPr>
              <a:tblGrid>
                <a:gridCol w="881935">
                  <a:extLst>
                    <a:ext uri="{9D8B030D-6E8A-4147-A177-3AD203B41FA5}">
                      <a16:colId xmlns:a16="http://schemas.microsoft.com/office/drawing/2014/main" val="158147169"/>
                    </a:ext>
                  </a:extLst>
                </a:gridCol>
                <a:gridCol w="3319087">
                  <a:extLst>
                    <a:ext uri="{9D8B030D-6E8A-4147-A177-3AD203B41FA5}">
                      <a16:colId xmlns:a16="http://schemas.microsoft.com/office/drawing/2014/main" val="394882629"/>
                    </a:ext>
                  </a:extLst>
                </a:gridCol>
                <a:gridCol w="3572889">
                  <a:extLst>
                    <a:ext uri="{9D8B030D-6E8A-4147-A177-3AD203B41FA5}">
                      <a16:colId xmlns:a16="http://schemas.microsoft.com/office/drawing/2014/main" val="2985600376"/>
                    </a:ext>
                  </a:extLst>
                </a:gridCol>
                <a:gridCol w="760488">
                  <a:extLst>
                    <a:ext uri="{9D8B030D-6E8A-4147-A177-3AD203B41FA5}">
                      <a16:colId xmlns:a16="http://schemas.microsoft.com/office/drawing/2014/main" val="2219002032"/>
                    </a:ext>
                  </a:extLst>
                </a:gridCol>
              </a:tblGrid>
              <a:tr h="172614">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2667586459"/>
                  </a:ext>
                </a:extLst>
              </a:tr>
              <a:tr h="172614">
                <a:tc>
                  <a:txBody>
                    <a:bodyPr/>
                    <a:lstStyle/>
                    <a:p>
                      <a:pPr marL="0" marR="0">
                        <a:spcBef>
                          <a:spcPts val="0"/>
                        </a:spcBef>
                        <a:spcAft>
                          <a:spcPts val="0"/>
                        </a:spcAft>
                      </a:pPr>
                      <a:r>
                        <a:rPr lang="en-GB" sz="1050" u="sng">
                          <a:effectLst/>
                          <a:hlinkClick r:id="rId2"/>
                        </a:rPr>
                        <a:t>S2-2105435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New WID on Use of L4S in 5GS (5G_L4S)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Ericsson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26550186"/>
                  </a:ext>
                </a:extLst>
              </a:tr>
              <a:tr h="303756">
                <a:tc>
                  <a:txBody>
                    <a:bodyPr/>
                    <a:lstStyle/>
                    <a:p>
                      <a:pPr marL="0" marR="0">
                        <a:spcBef>
                          <a:spcPts val="0"/>
                        </a:spcBef>
                        <a:spcAft>
                          <a:spcPts val="0"/>
                        </a:spcAft>
                      </a:pPr>
                      <a:r>
                        <a:rPr lang="en-GB" sz="1050" u="sng">
                          <a:effectLst/>
                          <a:hlinkClick r:id="rId3"/>
                        </a:rPr>
                        <a:t>S2-2105493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on Service-based N2.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Intel, Cisco, Verizon UK Ltd, Qualcomm Incorporated, AT&amp;T, 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991759051"/>
                  </a:ext>
                </a:extLst>
              </a:tr>
              <a:tr h="303756">
                <a:tc>
                  <a:txBody>
                    <a:bodyPr/>
                    <a:lstStyle/>
                    <a:p>
                      <a:pPr marL="0" marR="0">
                        <a:spcBef>
                          <a:spcPts val="0"/>
                        </a:spcBef>
                        <a:spcAft>
                          <a:spcPts val="0"/>
                        </a:spcAft>
                      </a:pPr>
                      <a:r>
                        <a:rPr lang="en-GB" sz="1050" u="sng">
                          <a:effectLst/>
                          <a:hlinkClick r:id="rId4"/>
                        </a:rPr>
                        <a:t>S2-2105500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Extensions to the TSC Framework to support DetNet (DetNet)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Ericsson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518357940"/>
                  </a:ext>
                </a:extLst>
              </a:tr>
              <a:tr h="303756">
                <a:tc>
                  <a:txBody>
                    <a:bodyPr/>
                    <a:lstStyle/>
                    <a:p>
                      <a:pPr marL="0" marR="0">
                        <a:spcBef>
                          <a:spcPts val="0"/>
                        </a:spcBef>
                        <a:spcAft>
                          <a:spcPts val="0"/>
                        </a:spcAft>
                      </a:pPr>
                      <a:r>
                        <a:rPr lang="en-GB" sz="1050" u="sng">
                          <a:effectLst/>
                          <a:hlinkClick r:id="rId5"/>
                        </a:rPr>
                        <a:t>S2-2105610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Passive Internet of Things (Passive IoT) for 5G Advanced.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Mobile, Spreadtrum Communications, Huawei, HiSilicon, China Telecom, China Unicom, CATT, Tencent,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528115393"/>
                  </a:ext>
                </a:extLst>
              </a:tr>
              <a:tr h="172614">
                <a:tc>
                  <a:txBody>
                    <a:bodyPr/>
                    <a:lstStyle/>
                    <a:p>
                      <a:pPr marL="0" marR="0">
                        <a:spcBef>
                          <a:spcPts val="0"/>
                        </a:spcBef>
                        <a:spcAft>
                          <a:spcPts val="0"/>
                        </a:spcAft>
                      </a:pPr>
                      <a:r>
                        <a:rPr lang="en-GB" sz="1050" u="sng">
                          <a:effectLst/>
                          <a:hlinkClick r:id="rId6"/>
                        </a:rPr>
                        <a:t>S2-2105842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CIoT support in NTN.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773655936"/>
                  </a:ext>
                </a:extLst>
              </a:tr>
              <a:tr h="172614">
                <a:tc>
                  <a:txBody>
                    <a:bodyPr/>
                    <a:lstStyle/>
                    <a:p>
                      <a:pPr marL="0" marR="0">
                        <a:spcBef>
                          <a:spcPts val="0"/>
                        </a:spcBef>
                        <a:spcAft>
                          <a:spcPts val="0"/>
                        </a:spcAft>
                      </a:pPr>
                      <a:r>
                        <a:rPr lang="en-GB" sz="1050" u="sng">
                          <a:effectLst/>
                          <a:hlinkClick r:id="rId7"/>
                        </a:rPr>
                        <a:t>S2-2105855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about AF control on 5GC groups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Nokia, Nokia Shanghai Bell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857871203"/>
                  </a:ext>
                </a:extLst>
              </a:tr>
              <a:tr h="172614">
                <a:tc>
                  <a:txBody>
                    <a:bodyPr/>
                    <a:lstStyle/>
                    <a:p>
                      <a:pPr marL="0" marR="0">
                        <a:spcBef>
                          <a:spcPts val="0"/>
                        </a:spcBef>
                        <a:spcAft>
                          <a:spcPts val="0"/>
                        </a:spcAft>
                      </a:pPr>
                      <a:r>
                        <a:rPr lang="en-GB" sz="1050" u="sng">
                          <a:effectLst/>
                          <a:hlinkClick r:id="rId8"/>
                        </a:rPr>
                        <a:t>S2-2105978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Mobile Computing Power Network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8162786"/>
                  </a:ext>
                </a:extLst>
              </a:tr>
              <a:tr h="303756">
                <a:tc>
                  <a:txBody>
                    <a:bodyPr/>
                    <a:lstStyle/>
                    <a:p>
                      <a:pPr marL="0" marR="0">
                        <a:spcBef>
                          <a:spcPts val="0"/>
                        </a:spcBef>
                        <a:spcAft>
                          <a:spcPts val="0"/>
                        </a:spcAft>
                      </a:pPr>
                      <a:r>
                        <a:rPr lang="en-GB" sz="1050" u="sng">
                          <a:effectLst/>
                          <a:hlinkClick r:id="rId9"/>
                        </a:rPr>
                        <a:t>S2-2105997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on Study of Enhanced System enablers for Multi-USIM devices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Sony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4200791825"/>
                  </a:ext>
                </a:extLst>
              </a:tr>
              <a:tr h="172614">
                <a:tc>
                  <a:txBody>
                    <a:bodyPr/>
                    <a:lstStyle/>
                    <a:p>
                      <a:pPr marL="0" marR="0">
                        <a:spcBef>
                          <a:spcPts val="0"/>
                        </a:spcBef>
                        <a:spcAft>
                          <a:spcPts val="0"/>
                        </a:spcAft>
                      </a:pPr>
                      <a:r>
                        <a:rPr lang="en-GB" sz="1050" u="sng">
                          <a:effectLst/>
                          <a:hlinkClick r:id="rId10"/>
                        </a:rPr>
                        <a:t>S2-2106009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5GC autonomous operation.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254785145"/>
                  </a:ext>
                </a:extLst>
              </a:tr>
              <a:tr h="303756">
                <a:tc>
                  <a:txBody>
                    <a:bodyPr/>
                    <a:lstStyle/>
                    <a:p>
                      <a:pPr marL="0" marR="0">
                        <a:spcBef>
                          <a:spcPts val="0"/>
                        </a:spcBef>
                        <a:spcAft>
                          <a:spcPts val="0"/>
                        </a:spcAft>
                      </a:pPr>
                      <a:r>
                        <a:rPr lang="en-GB" sz="1050" u="sng">
                          <a:effectLst/>
                          <a:hlinkClick r:id="rId11"/>
                        </a:rPr>
                        <a:t>S2-2106022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5G Architecture enhancements for Harmonized Communication and Sensing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HiSilicon, vivo, CAICT, China Unicom, China Mobile, China Telecom, CATT, ZTE, 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399097014"/>
                  </a:ext>
                </a:extLst>
              </a:tr>
              <a:tr h="303756">
                <a:tc>
                  <a:txBody>
                    <a:bodyPr/>
                    <a:lstStyle/>
                    <a:p>
                      <a:pPr marL="0" marR="0">
                        <a:spcBef>
                          <a:spcPts val="0"/>
                        </a:spcBef>
                        <a:spcAft>
                          <a:spcPts val="0"/>
                        </a:spcAft>
                      </a:pPr>
                      <a:r>
                        <a:rPr lang="en-GB" sz="1050" u="sng">
                          <a:effectLst/>
                          <a:hlinkClick r:id="rId12"/>
                        </a:rPr>
                        <a:t>S2-2106068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user deployed devices in customer premises network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754426750"/>
                  </a:ext>
                </a:extLst>
              </a:tr>
              <a:tr h="172614">
                <a:tc>
                  <a:txBody>
                    <a:bodyPr/>
                    <a:lstStyle/>
                    <a:p>
                      <a:pPr marL="0" marR="0">
                        <a:spcBef>
                          <a:spcPts val="0"/>
                        </a:spcBef>
                        <a:spcAft>
                          <a:spcPts val="0"/>
                        </a:spcAft>
                      </a:pPr>
                      <a:r>
                        <a:rPr lang="en-GB" sz="1050" u="sng">
                          <a:effectLst/>
                          <a:hlinkClick r:id="rId13"/>
                        </a:rPr>
                        <a:t>S2-2106073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Support of Satellite Backhauling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CATT, Thales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415150160"/>
                  </a:ext>
                </a:extLst>
              </a:tr>
              <a:tr h="303756">
                <a:tc>
                  <a:txBody>
                    <a:bodyPr/>
                    <a:lstStyle/>
                    <a:p>
                      <a:pPr marL="0" marR="0">
                        <a:spcBef>
                          <a:spcPts val="0"/>
                        </a:spcBef>
                        <a:spcAft>
                          <a:spcPts val="0"/>
                        </a:spcAft>
                      </a:pPr>
                      <a:r>
                        <a:rPr lang="en-GB" sz="1050" u="sng">
                          <a:effectLst/>
                          <a:hlinkClick r:id="rId14"/>
                        </a:rPr>
                        <a:t>S2-2106296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Integration of satellite components in the 5G architecture Phase II.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THALES,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160171601"/>
                  </a:ext>
                </a:extLst>
              </a:tr>
              <a:tr h="172614">
                <a:tc>
                  <a:txBody>
                    <a:bodyPr/>
                    <a:lstStyle/>
                    <a:p>
                      <a:pPr marL="0" marR="0">
                        <a:spcBef>
                          <a:spcPts val="0"/>
                        </a:spcBef>
                        <a:spcAft>
                          <a:spcPts val="0"/>
                        </a:spcAft>
                      </a:pPr>
                      <a:r>
                        <a:rPr lang="en-GB" sz="1050" u="sng">
                          <a:effectLst/>
                          <a:hlinkClick r:id="rId15"/>
                        </a:rPr>
                        <a:t>S2-2106322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enhancement on 5G LAN-type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China Mobile, China Telecom, China Unicom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979273399"/>
                  </a:ext>
                </a:extLst>
              </a:tr>
              <a:tr h="303756">
                <a:tc>
                  <a:txBody>
                    <a:bodyPr/>
                    <a:lstStyle/>
                    <a:p>
                      <a:pPr marL="0" marR="0">
                        <a:spcBef>
                          <a:spcPts val="0"/>
                        </a:spcBef>
                        <a:spcAft>
                          <a:spcPts val="0"/>
                        </a:spcAft>
                      </a:pPr>
                      <a:r>
                        <a:rPr lang="en-GB" sz="1050" u="sng">
                          <a:effectLst/>
                          <a:hlinkClick r:id="rId16"/>
                        </a:rPr>
                        <a:t>S2-2106327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UE Aggregation for Industry with Multi-connectivity.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vivo Mobile Communications Ltd, China Telecom, China Unicom, CATT, Spreadtrum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643644948"/>
                  </a:ext>
                </a:extLst>
              </a:tr>
              <a:tr h="303756">
                <a:tc>
                  <a:txBody>
                    <a:bodyPr/>
                    <a:lstStyle/>
                    <a:p>
                      <a:pPr marL="0" marR="0">
                        <a:spcBef>
                          <a:spcPts val="0"/>
                        </a:spcBef>
                        <a:spcAft>
                          <a:spcPts val="0"/>
                        </a:spcAft>
                      </a:pPr>
                      <a:r>
                        <a:rPr lang="en-GB" sz="1050" u="sng">
                          <a:effectLst/>
                          <a:hlinkClick r:id="rId17"/>
                        </a:rPr>
                        <a:t>S2-2106376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Ranging based services and relative positioning.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067156430"/>
                  </a:ext>
                </a:extLst>
              </a:tr>
              <a:tr h="172614">
                <a:tc>
                  <a:txBody>
                    <a:bodyPr/>
                    <a:lstStyle/>
                    <a:p>
                      <a:pPr marL="0" marR="0">
                        <a:spcBef>
                          <a:spcPts val="0"/>
                        </a:spcBef>
                        <a:spcAft>
                          <a:spcPts val="0"/>
                        </a:spcAft>
                      </a:pPr>
                      <a:r>
                        <a:rPr lang="en-GB" sz="1050" u="sng">
                          <a:effectLst/>
                          <a:hlinkClick r:id="rId18"/>
                        </a:rPr>
                        <a:t>S2-2106378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Sensing 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157836047"/>
                  </a:ext>
                </a:extLst>
              </a:tr>
              <a:tr h="172614">
                <a:tc>
                  <a:txBody>
                    <a:bodyPr/>
                    <a:lstStyle/>
                    <a:p>
                      <a:pPr marL="0" marR="0">
                        <a:spcBef>
                          <a:spcPts val="0"/>
                        </a:spcBef>
                        <a:spcAft>
                          <a:spcPts val="0"/>
                        </a:spcAft>
                      </a:pPr>
                      <a:r>
                        <a:rPr lang="en-GB" sz="1050" u="sng">
                          <a:effectLst/>
                          <a:hlinkClick r:id="rId19"/>
                        </a:rPr>
                        <a:t>S2-2106451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PWS over non-3GPP access.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 Verizon UK Ltd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989081287"/>
                  </a:ext>
                </a:extLst>
              </a:tr>
              <a:tr h="172614">
                <a:tc>
                  <a:txBody>
                    <a:bodyPr/>
                    <a:lstStyle/>
                    <a:p>
                      <a:pPr marL="0" marR="0">
                        <a:spcBef>
                          <a:spcPts val="0"/>
                        </a:spcBef>
                        <a:spcAft>
                          <a:spcPts val="0"/>
                        </a:spcAft>
                      </a:pPr>
                      <a:r>
                        <a:rPr lang="en-GB" sz="1050" u="sng" dirty="0">
                          <a:effectLst/>
                          <a:hlinkClick r:id="rId20"/>
                        </a:rPr>
                        <a:t>S2-2106489</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Study on Seamless UE context recovery.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Samsung, NEC, CableLabs, Cisco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06106397"/>
                  </a:ext>
                </a:extLst>
              </a:tr>
            </a:tbl>
          </a:graphicData>
        </a:graphic>
      </p:graphicFrame>
    </p:spTree>
    <p:extLst>
      <p:ext uri="{BB962C8B-B14F-4D97-AF65-F5344CB8AC3E}">
        <p14:creationId xmlns:p14="http://schemas.microsoft.com/office/powerpoint/2010/main" val="421613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Rel-18 SIDs with Duplication</a:t>
            </a:r>
          </a:p>
        </p:txBody>
      </p:sp>
      <p:graphicFrame>
        <p:nvGraphicFramePr>
          <p:cNvPr id="3" name="Table 2">
            <a:extLst>
              <a:ext uri="{FF2B5EF4-FFF2-40B4-BE49-F238E27FC236}">
                <a16:creationId xmlns:a16="http://schemas.microsoft.com/office/drawing/2014/main" id="{333534F8-E6FD-421E-A315-E499F5AD918E}"/>
              </a:ext>
            </a:extLst>
          </p:cNvPr>
          <p:cNvGraphicFramePr>
            <a:graphicFrameLocks noGrp="1"/>
          </p:cNvGraphicFramePr>
          <p:nvPr>
            <p:extLst>
              <p:ext uri="{D42A27DB-BD31-4B8C-83A1-F6EECF244321}">
                <p14:modId xmlns:p14="http://schemas.microsoft.com/office/powerpoint/2010/main" val="981451381"/>
              </p:ext>
            </p:extLst>
          </p:nvPr>
        </p:nvGraphicFramePr>
        <p:xfrm>
          <a:off x="495300" y="2025491"/>
          <a:ext cx="7972426" cy="2715378"/>
        </p:xfrm>
        <a:graphic>
          <a:graphicData uri="http://schemas.openxmlformats.org/drawingml/2006/table">
            <a:tbl>
              <a:tblPr firstRow="1" firstCol="1" bandRow="1">
                <a:tableStyleId>{5C22544A-7EE6-4342-B048-85BDC9FD1C3A}</a:tableStyleId>
              </a:tblPr>
              <a:tblGrid>
                <a:gridCol w="923925">
                  <a:extLst>
                    <a:ext uri="{9D8B030D-6E8A-4147-A177-3AD203B41FA5}">
                      <a16:colId xmlns:a16="http://schemas.microsoft.com/office/drawing/2014/main" val="4163113793"/>
                    </a:ext>
                  </a:extLst>
                </a:gridCol>
                <a:gridCol w="2847975">
                  <a:extLst>
                    <a:ext uri="{9D8B030D-6E8A-4147-A177-3AD203B41FA5}">
                      <a16:colId xmlns:a16="http://schemas.microsoft.com/office/drawing/2014/main" val="2383890678"/>
                    </a:ext>
                  </a:extLst>
                </a:gridCol>
                <a:gridCol w="2582956">
                  <a:extLst>
                    <a:ext uri="{9D8B030D-6E8A-4147-A177-3AD203B41FA5}">
                      <a16:colId xmlns:a16="http://schemas.microsoft.com/office/drawing/2014/main" val="3759550531"/>
                    </a:ext>
                  </a:extLst>
                </a:gridCol>
                <a:gridCol w="1617570">
                  <a:extLst>
                    <a:ext uri="{9D8B030D-6E8A-4147-A177-3AD203B41FA5}">
                      <a16:colId xmlns:a16="http://schemas.microsoft.com/office/drawing/2014/main" val="1536930186"/>
                    </a:ext>
                  </a:extLst>
                </a:gridCol>
              </a:tblGrid>
              <a:tr h="0">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1938185467"/>
                  </a:ext>
                </a:extLst>
              </a:tr>
              <a:tr h="0">
                <a:tc>
                  <a:txBody>
                    <a:bodyPr/>
                    <a:lstStyle/>
                    <a:p>
                      <a:pPr marL="0" marR="0">
                        <a:spcBef>
                          <a:spcPts val="0"/>
                        </a:spcBef>
                        <a:spcAft>
                          <a:spcPts val="0"/>
                        </a:spcAft>
                      </a:pPr>
                      <a:r>
                        <a:rPr lang="en-GB" sz="1050" u="sng">
                          <a:effectLst/>
                          <a:hlinkClick r:id="rId2"/>
                        </a:rPr>
                        <a:t>S2-2106240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for FS_5WWC_Ph2 extension.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Huawei, </a:t>
                      </a:r>
                      <a:r>
                        <a:rPr lang="en-GB" sz="1050" dirty="0" err="1">
                          <a:effectLst/>
                        </a:rPr>
                        <a:t>HiSilicon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S2-2106795</a:t>
                      </a:r>
                    </a:p>
                    <a:p>
                      <a:pPr marL="0" marR="0">
                        <a:spcBef>
                          <a:spcPts val="0"/>
                        </a:spcBef>
                        <a:spcAft>
                          <a:spcPts val="0"/>
                        </a:spcAft>
                      </a:pP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4211220262"/>
                  </a:ext>
                </a:extLst>
              </a:tr>
              <a:tr h="0">
                <a:tc>
                  <a:txBody>
                    <a:bodyPr/>
                    <a:lstStyle/>
                    <a:p>
                      <a:pPr marL="0" marR="0">
                        <a:spcBef>
                          <a:spcPts val="0"/>
                        </a:spcBef>
                        <a:spcAft>
                          <a:spcPts val="0"/>
                        </a:spcAft>
                      </a:pPr>
                      <a:r>
                        <a:rPr lang="en-GB" sz="1050" u="sng">
                          <a:effectLst/>
                          <a:hlinkClick r:id="rId3"/>
                        </a:rPr>
                        <a:t>S2-2105448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enhancement for ProSe in 5G.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S2-2106806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2738930149"/>
                  </a:ext>
                </a:extLst>
              </a:tr>
              <a:tr h="0">
                <a:tc>
                  <a:txBody>
                    <a:bodyPr/>
                    <a:lstStyle/>
                    <a:p>
                      <a:pPr marL="0" marR="0">
                        <a:spcBef>
                          <a:spcPts val="0"/>
                        </a:spcBef>
                        <a:spcAft>
                          <a:spcPts val="0"/>
                        </a:spcAft>
                      </a:pPr>
                      <a:r>
                        <a:rPr lang="en-GB" sz="1050" u="sng">
                          <a:effectLst/>
                          <a:hlinkClick r:id="rId4"/>
                        </a:rPr>
                        <a:t>S2-2106497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833636463"/>
                  </a:ext>
                </a:extLst>
              </a:tr>
              <a:tr h="0">
                <a:tc>
                  <a:txBody>
                    <a:bodyPr/>
                    <a:lstStyle/>
                    <a:p>
                      <a:pPr marL="0" marR="0">
                        <a:spcBef>
                          <a:spcPts val="0"/>
                        </a:spcBef>
                        <a:spcAft>
                          <a:spcPts val="0"/>
                        </a:spcAft>
                      </a:pPr>
                      <a:r>
                        <a:rPr lang="en-GB" sz="1050" u="sng">
                          <a:effectLst/>
                          <a:hlinkClick r:id="rId5"/>
                        </a:rPr>
                        <a:t>S2-2105974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5G System Support for Group Communications for Verticals.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Samsung, LG Uplus, SK Telecom, Sennheiser, KT Corp.</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246848503"/>
                  </a:ext>
                </a:extLst>
              </a:tr>
              <a:tr h="0">
                <a:tc>
                  <a:txBody>
                    <a:bodyPr/>
                    <a:lstStyle/>
                    <a:p>
                      <a:pPr marL="0" marR="0">
                        <a:spcBef>
                          <a:spcPts val="0"/>
                        </a:spcBef>
                        <a:spcAft>
                          <a:spcPts val="0"/>
                        </a:spcAft>
                      </a:pPr>
                      <a:r>
                        <a:rPr lang="en-GB" sz="1050" u="sng">
                          <a:effectLst/>
                          <a:hlinkClick r:id="rId6"/>
                        </a:rPr>
                        <a:t>S2-2106067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enhancement of 5G CAPability EXPosure for Industrial Applications.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Huawei, HiSilicon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257252482"/>
                  </a:ext>
                </a:extLst>
              </a:tr>
              <a:tr h="0">
                <a:tc>
                  <a:txBody>
                    <a:bodyPr/>
                    <a:lstStyle/>
                    <a:p>
                      <a:pPr marL="0" marR="0">
                        <a:spcBef>
                          <a:spcPts val="0"/>
                        </a:spcBef>
                        <a:spcAft>
                          <a:spcPts val="0"/>
                        </a:spcAft>
                      </a:pPr>
                      <a:r>
                        <a:rPr lang="en-GB" sz="1050" u="sng">
                          <a:effectLst/>
                          <a:hlinkClick r:id="rId7"/>
                        </a:rPr>
                        <a:t>S2-2106397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Study on enhancement to support Edge Computing in 5GC.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Nokia, Nokia Shanghai Bell, Charter, NTT Docomo, Telecom Italia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317096579"/>
                  </a:ext>
                </a:extLst>
              </a:tr>
              <a:tr h="0">
                <a:tc>
                  <a:txBody>
                    <a:bodyPr/>
                    <a:lstStyle/>
                    <a:p>
                      <a:pPr marL="0" marR="0">
                        <a:spcBef>
                          <a:spcPts val="0"/>
                        </a:spcBef>
                        <a:spcAft>
                          <a:spcPts val="0"/>
                        </a:spcAft>
                      </a:pPr>
                      <a:r>
                        <a:rPr lang="en-GB" sz="1050" u="sng">
                          <a:effectLst/>
                          <a:hlinkClick r:id="rId8"/>
                        </a:rPr>
                        <a:t>S2-2106126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Just-in-time communication.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TOYOTA MOTOR CORPORATION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911408092"/>
                  </a:ext>
                </a:extLst>
              </a:tr>
              <a:tr h="0">
                <a:tc>
                  <a:txBody>
                    <a:bodyPr/>
                    <a:lstStyle/>
                    <a:p>
                      <a:pPr marL="0" marR="0">
                        <a:spcBef>
                          <a:spcPts val="0"/>
                        </a:spcBef>
                        <a:spcAft>
                          <a:spcPts val="0"/>
                        </a:spcAft>
                      </a:pPr>
                      <a:r>
                        <a:rPr lang="en-GB" sz="1050" u="sng" dirty="0">
                          <a:effectLst/>
                          <a:hlinkClick r:id="rId9"/>
                        </a:rPr>
                        <a:t>S2-2106196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Enhancements on High Data Rate and Low Latency Services.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Tencent, Oracle, Spreadtrum, NEC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S2-2106810</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661969019"/>
                  </a:ext>
                </a:extLst>
              </a:tr>
            </a:tbl>
          </a:graphicData>
        </a:graphic>
      </p:graphicFrame>
    </p:spTree>
    <p:extLst>
      <p:ext uri="{BB962C8B-B14F-4D97-AF65-F5344CB8AC3E}">
        <p14:creationId xmlns:p14="http://schemas.microsoft.com/office/powerpoint/2010/main" val="124028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SA2 Rel-18 Work Planning Considerations</a:t>
            </a:r>
          </a:p>
        </p:txBody>
      </p:sp>
      <p:sp>
        <p:nvSpPr>
          <p:cNvPr id="11267" name="Rectangle 3"/>
          <p:cNvSpPr>
            <a:spLocks noGrp="1"/>
          </p:cNvSpPr>
          <p:nvPr>
            <p:ph idx="1"/>
          </p:nvPr>
        </p:nvSpPr>
        <p:spPr>
          <a:xfrm>
            <a:off x="507611" y="1495425"/>
            <a:ext cx="8119533" cy="4597464"/>
          </a:xfrm>
        </p:spPr>
        <p:txBody>
          <a:bodyPr/>
          <a:lstStyle/>
          <a:p>
            <a:pPr eaLnBrk="1" hangingPunct="1"/>
            <a:r>
              <a:rPr lang="en-GB" altLang="ko-KR" sz="1800" dirty="0">
                <a:ea typeface="Gulim" panose="020B0600000101010101" pitchFamily="34" charset="-127"/>
                <a:cs typeface="Arial" panose="020B0604020202020204" pitchFamily="34" charset="0"/>
              </a:rPr>
              <a:t>Rel-18 timeline considerations [</a:t>
            </a:r>
            <a:r>
              <a:rPr lang="en-GB" altLang="ko-KR" sz="1800" i="1" dirty="0">
                <a:ea typeface="Gulim" panose="020B0600000101010101" pitchFamily="34" charset="-127"/>
                <a:cs typeface="Arial" panose="020B0604020202020204" pitchFamily="34" charset="0"/>
              </a:rPr>
              <a:t>See Slide #10</a:t>
            </a:r>
            <a:r>
              <a:rPr lang="en-GB" altLang="ko-KR" sz="1800" dirty="0">
                <a:ea typeface="Gulim" panose="020B0600000101010101" pitchFamily="34" charset="-127"/>
                <a:cs typeface="Arial" panose="020B0604020202020204" pitchFamily="34" charset="0"/>
              </a:rPr>
              <a:t>]</a:t>
            </a:r>
          </a:p>
          <a:p>
            <a:pPr lvl="1" eaLnBrk="1" hangingPunct="1"/>
            <a:r>
              <a:rPr lang="en-GB" altLang="ko-KR" sz="1400" dirty="0">
                <a:ea typeface="Gulim" panose="020B0600000101010101" pitchFamily="34" charset="-127"/>
                <a:cs typeface="Arial" panose="020B0604020202020204" pitchFamily="34" charset="0"/>
              </a:rPr>
              <a:t>Time available for stage-2 study + normative work in SA2 [12 months?]</a:t>
            </a:r>
          </a:p>
          <a:p>
            <a:pPr lvl="1" eaLnBrk="1" hangingPunct="1"/>
            <a:r>
              <a:rPr lang="en-GB" altLang="ko-KR" sz="1400" dirty="0">
                <a:ea typeface="Gulim" panose="020B0600000101010101" pitchFamily="34" charset="-127"/>
                <a:cs typeface="Arial" panose="020B0604020202020204" pitchFamily="34" charset="0"/>
              </a:rPr>
              <a:t>Start of Stage-2 study phase in SA2 [Q1, 22?] and stage-2 freeze deadline [Q4, 22?]</a:t>
            </a:r>
          </a:p>
          <a:p>
            <a:pPr lvl="1" eaLnBrk="1" hangingPunct="1"/>
            <a:r>
              <a:rPr lang="en-GB" altLang="ko-KR" sz="1400" dirty="0">
                <a:ea typeface="Gulim" panose="020B0600000101010101" pitchFamily="34" charset="-127"/>
                <a:cs typeface="Arial" panose="020B0604020202020204" pitchFamily="34" charset="0"/>
              </a:rPr>
              <a:t>Study item completion and creation of of Rel-18 Work items (based of conclusion from the study)</a:t>
            </a:r>
          </a:p>
          <a:p>
            <a:pPr marL="457200" lvl="1" indent="0" eaLnBrk="1" hangingPunct="1">
              <a:buNone/>
            </a:pPr>
            <a:endParaRPr lang="en-GB" altLang="de-DE" sz="1400" b="1" dirty="0">
              <a:solidFill>
                <a:srgbClr val="7030A0"/>
              </a:solidFill>
              <a:ea typeface="Gulim" panose="020B0600000101010101" pitchFamily="34" charset="-127"/>
              <a:cs typeface="Arial" panose="020B0604020202020204" pitchFamily="34" charset="0"/>
            </a:endParaRPr>
          </a:p>
          <a:p>
            <a:pPr eaLnBrk="1" hangingPunct="1"/>
            <a:r>
              <a:rPr lang="en-GB" altLang="ko-KR" sz="1800" dirty="0">
                <a:ea typeface="Gulim" panose="020B0600000101010101" pitchFamily="34" charset="-127"/>
                <a:cs typeface="Arial" panose="020B0604020202020204" pitchFamily="34" charset="0"/>
              </a:rPr>
              <a:t>Time Units (TUs) considerations [</a:t>
            </a:r>
            <a:r>
              <a:rPr lang="en-GB" altLang="ko-KR" sz="1800" i="1" dirty="0">
                <a:ea typeface="Gulim" panose="020B0600000101010101" pitchFamily="34" charset="-127"/>
                <a:cs typeface="Arial" panose="020B0604020202020204" pitchFamily="34" charset="0"/>
              </a:rPr>
              <a:t>See Slide #11</a:t>
            </a:r>
            <a:r>
              <a:rPr lang="en-GB" altLang="ko-KR" sz="1800" dirty="0">
                <a:ea typeface="Gulim" panose="020B0600000101010101" pitchFamily="34" charset="-127"/>
                <a:cs typeface="Arial" panose="020B0604020202020204" pitchFamily="34" charset="0"/>
              </a:rPr>
              <a:t>]</a:t>
            </a:r>
          </a:p>
          <a:p>
            <a:pPr lvl="1" eaLnBrk="1" hangingPunct="1"/>
            <a:r>
              <a:rPr lang="en-GB" altLang="ko-KR" sz="1400" dirty="0">
                <a:ea typeface="Gulim" panose="020B0600000101010101" pitchFamily="34" charset="-127"/>
                <a:cs typeface="Arial" panose="020B0604020202020204" pitchFamily="34" charset="0"/>
              </a:rPr>
              <a:t>F2F vs E-meetings.</a:t>
            </a:r>
          </a:p>
          <a:p>
            <a:pPr lvl="1" eaLnBrk="1" hangingPunct="1"/>
            <a:r>
              <a:rPr lang="en-GB" altLang="ko-KR" sz="1400" dirty="0">
                <a:ea typeface="Gulim" panose="020B0600000101010101" pitchFamily="34" charset="-127"/>
                <a:cs typeface="Arial" panose="020B0604020202020204" pitchFamily="34" charset="0"/>
              </a:rPr>
              <a:t>Total number of TUs available for Rel-18 stage-2 study + normative work.</a:t>
            </a:r>
          </a:p>
          <a:p>
            <a:pPr lvl="1" eaLnBrk="1" hangingPunct="1"/>
            <a:r>
              <a:rPr lang="en-GB" altLang="ko-KR" sz="1400" dirty="0">
                <a:ea typeface="Gulim" panose="020B0600000101010101" pitchFamily="34" charset="-127"/>
                <a:cs typeface="Arial" panose="020B0604020202020204" pitchFamily="34" charset="0"/>
              </a:rPr>
              <a:t>Max TU that can be allocated per SID. </a:t>
            </a:r>
          </a:p>
          <a:p>
            <a:pPr marL="457200" lvl="1" indent="0" eaLnBrk="1" hangingPunct="1">
              <a:buNone/>
            </a:pPr>
            <a:endParaRPr lang="en-GB" altLang="ko-KR" sz="1600" dirty="0">
              <a:ea typeface="Gulim" panose="020B0600000101010101" pitchFamily="34" charset="-127"/>
              <a:cs typeface="Arial" panose="020B0604020202020204" pitchFamily="34" charset="0"/>
            </a:endParaRPr>
          </a:p>
          <a:p>
            <a:pPr marL="457200" lvl="1" indent="-457200" eaLnBrk="1" hangingPunct="1">
              <a:buBlip>
                <a:blip r:embed="rId2"/>
              </a:buBlip>
            </a:pPr>
            <a:r>
              <a:rPr lang="en-GB" altLang="ko-KR" sz="1800" dirty="0">
                <a:ea typeface="Gulim" panose="020B0600000101010101" pitchFamily="34" charset="-127"/>
                <a:cs typeface="Arial" panose="020B0604020202020204" pitchFamily="34" charset="0"/>
              </a:rPr>
              <a:t>Rapporteur considerations</a:t>
            </a:r>
          </a:p>
          <a:p>
            <a:pPr lvl="1" eaLnBrk="1" hangingPunct="1"/>
            <a:r>
              <a:rPr lang="en-GB" altLang="ko-KR" sz="1400" dirty="0">
                <a:ea typeface="Gulim" panose="020B0600000101010101" pitchFamily="34" charset="-127"/>
                <a:cs typeface="Arial" panose="020B0604020202020204" pitchFamily="34" charset="0"/>
              </a:rPr>
              <a:t>Primary/Secondary rapporteurs' role should be clarified. </a:t>
            </a:r>
          </a:p>
          <a:p>
            <a:pPr lvl="2" eaLnBrk="1" hangingPunct="1"/>
            <a:r>
              <a:rPr lang="en-GB" altLang="ko-KR" sz="1000" dirty="0">
                <a:ea typeface="Gulim" panose="020B0600000101010101" pitchFamily="34" charset="-127"/>
                <a:cs typeface="Arial" panose="020B0604020202020204" pitchFamily="34" charset="0"/>
              </a:rPr>
              <a:t>Primary rapporteur to drive the work, and single point of contact. Secondary rapporteur if needed should be responsible for editing the new TR/TS. </a:t>
            </a:r>
          </a:p>
          <a:p>
            <a:pPr lvl="1" eaLnBrk="1" hangingPunct="1"/>
            <a:r>
              <a:rPr lang="en-GB" altLang="ko-KR" sz="1400" dirty="0">
                <a:ea typeface="Gulim" panose="020B0600000101010101" pitchFamily="34" charset="-127"/>
                <a:cs typeface="Arial" panose="020B0604020202020204" pitchFamily="34" charset="0"/>
              </a:rPr>
              <a:t>Should we have consideration on maximum number of Rapporteurship per company?</a:t>
            </a:r>
          </a:p>
          <a:p>
            <a:pPr lvl="1" eaLnBrk="1" hangingPunct="1"/>
            <a:r>
              <a:rPr lang="en-GB" altLang="ko-KR" sz="1400" dirty="0">
                <a:ea typeface="Gulim" panose="020B0600000101010101" pitchFamily="34" charset="-127"/>
                <a:cs typeface="Arial" panose="020B0604020202020204" pitchFamily="34" charset="0"/>
              </a:rPr>
              <a:t>Should we have consideration on maximum number of Rapporteurship per delegate?</a:t>
            </a: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9536</TotalTime>
  <Words>2272</Words>
  <Application>Microsoft Office PowerPoint</Application>
  <PresentationFormat>On-screen Show (4:3)</PresentationFormat>
  <Paragraphs>342</Paragraphs>
  <Slides>12</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8" baseType="lpstr">
      <vt:lpstr>Arial</vt:lpstr>
      <vt:lpstr>Arial </vt:lpstr>
      <vt:lpstr>Calibri</vt:lpstr>
      <vt:lpstr>Times New Roman</vt:lpstr>
      <vt:lpstr>Office Theme</vt:lpstr>
      <vt:lpstr>Worksheet</vt:lpstr>
      <vt:lpstr>PowerPoint Presentation</vt:lpstr>
      <vt:lpstr>SA2 Rel-18 Status</vt:lpstr>
      <vt:lpstr>Status of Rel-18 SIDs at SA2#146E</vt:lpstr>
      <vt:lpstr>Rel-18 SIDs requiring further work (1/3) </vt:lpstr>
      <vt:lpstr>Rel-18 SIDs requiring further work (2/3) </vt:lpstr>
      <vt:lpstr>Rel-18 SIDs requiring further work (3/3) </vt:lpstr>
      <vt:lpstr>Rel-18 SIDs with major concerns </vt:lpstr>
      <vt:lpstr>Rel-18 SIDs with Duplication</vt:lpstr>
      <vt:lpstr>SA2 Rel-18 Work Planning Considerations</vt:lpstr>
      <vt:lpstr>SA2 Rel-18 Timeline Considerations</vt:lpstr>
      <vt:lpstr>SA2 Rel-18 TU Considerations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05-23-2140_Puneet Jain</cp:lastModifiedBy>
  <cp:revision>1677</cp:revision>
  <dcterms:created xsi:type="dcterms:W3CDTF">2008-08-30T09:32:10Z</dcterms:created>
  <dcterms:modified xsi:type="dcterms:W3CDTF">2021-09-08T21:35:27Z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